
<file path=[Content_Types].xml><?xml version="1.0" encoding="utf-8"?>
<Types xmlns="http://schemas.openxmlformats.org/package/2006/content-types">
  <Default Extension="png" ContentType="image/png"/>
  <Default Extension="bmp" ContentType="image/bmp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438" y="-240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3615" y="8725743"/>
            <a:ext cx="283282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第十章 位运算</a:t>
            </a:r>
            <a:endParaRPr lang="en-US" altLang="zh-CN" sz="32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endParaRPr lang="en-US" altLang="zh-CN" sz="32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36333"/>
            <a:ext cx="8120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按位与运算符</a:t>
            </a:r>
            <a:r>
              <a:rPr lang="en-US" altLang="zh-CN" sz="3200" dirty="0">
                <a:solidFill>
                  <a:srgbClr val="002060"/>
                </a:solidFill>
              </a:rPr>
              <a:t>( &amp; )</a:t>
            </a:r>
            <a:r>
              <a:rPr lang="zh-CN" altLang="en-US" sz="3200" dirty="0">
                <a:solidFill>
                  <a:srgbClr val="002060"/>
                </a:solidFill>
              </a:rPr>
              <a:t>：参加运算的两个运算量，如果两个相应的位都为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，则该位的结果值为１，否则为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。即：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0&amp;0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；</a:t>
            </a:r>
            <a:r>
              <a:rPr lang="en-US" altLang="zh-CN" sz="3200" dirty="0">
                <a:solidFill>
                  <a:srgbClr val="002060"/>
                </a:solidFill>
              </a:rPr>
              <a:t>0&amp;1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；</a:t>
            </a:r>
            <a:r>
              <a:rPr lang="en-US" altLang="zh-CN" sz="3200" dirty="0">
                <a:solidFill>
                  <a:srgbClr val="002060"/>
                </a:solidFill>
              </a:rPr>
              <a:t>1&amp;0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；</a:t>
            </a:r>
            <a:r>
              <a:rPr lang="en-US" altLang="zh-CN" sz="3200" dirty="0">
                <a:solidFill>
                  <a:srgbClr val="002060"/>
                </a:solidFill>
              </a:rPr>
              <a:t>1&amp;1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；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按位与运算通常用于二进制取位操作，例如一个数 </a:t>
            </a:r>
            <a:r>
              <a:rPr lang="en-US" altLang="zh-CN" sz="3200" dirty="0">
                <a:solidFill>
                  <a:srgbClr val="002060"/>
                </a:solidFill>
              </a:rPr>
              <a:t>and 1</a:t>
            </a:r>
            <a:r>
              <a:rPr lang="zh-CN" altLang="en-US" sz="3200" dirty="0">
                <a:solidFill>
                  <a:srgbClr val="002060"/>
                </a:solidFill>
              </a:rPr>
              <a:t>的结果就是取二进制的最末位。这可以用来判断一个整数的奇偶，二进制的最末位为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表示该数为偶数，最末位为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表示该数为奇数。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3607" y="4765303"/>
            <a:ext cx="712879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if((x&amp;1)==0)//</a:t>
            </a:r>
            <a:r>
              <a:rPr lang="zh-CN" altLang="en-US" sz="3200" dirty="0">
                <a:solidFill>
                  <a:srgbClr val="002060"/>
                </a:solidFill>
              </a:rPr>
              <a:t>注意位运算的优先级很低，所以必须加括号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&lt;&lt;x&lt;&lt;"</a:t>
            </a:r>
            <a:r>
              <a:rPr lang="zh-CN" altLang="en-US" sz="3200" dirty="0">
                <a:solidFill>
                  <a:srgbClr val="002060"/>
                </a:solidFill>
              </a:rPr>
              <a:t>是偶数</a:t>
            </a:r>
            <a:r>
              <a:rPr lang="en-US" altLang="zh-CN" sz="3200" dirty="0">
                <a:solidFill>
                  <a:srgbClr val="002060"/>
                </a:solidFill>
              </a:rPr>
              <a:t>"&lt;&lt;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else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&lt;&lt;x&lt;&lt;"</a:t>
            </a:r>
            <a:r>
              <a:rPr lang="zh-CN" altLang="en-US" sz="3200" dirty="0">
                <a:solidFill>
                  <a:srgbClr val="002060"/>
                </a:solidFill>
              </a:rPr>
              <a:t>是奇数</a:t>
            </a:r>
            <a:r>
              <a:rPr lang="en-US" altLang="zh-CN" sz="3200" dirty="0">
                <a:solidFill>
                  <a:srgbClr val="002060"/>
                </a:solidFill>
              </a:rPr>
              <a:t>"&lt;&lt;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6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810" y="496825"/>
            <a:ext cx="77324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两个整数按位与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b=12;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c=a &amp; b;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&lt;&lt;c&lt;&lt;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;//</a:t>
            </a:r>
            <a:r>
              <a:rPr lang="zh-CN" altLang="en-US" sz="3200" dirty="0">
                <a:solidFill>
                  <a:srgbClr val="002060"/>
                </a:solidFill>
              </a:rPr>
              <a:t>输出结果为</a:t>
            </a:r>
            <a:r>
              <a:rPr lang="en-US" altLang="zh-CN" sz="3200" dirty="0">
                <a:solidFill>
                  <a:srgbClr val="002060"/>
                </a:solidFill>
              </a:rPr>
              <a:t>8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3791" y="0"/>
            <a:ext cx="81200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按位或运算符（｜）：两个相应位中只要有一个为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，该位的结果值为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。即：</a:t>
            </a:r>
          </a:p>
          <a:p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0|0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；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0|1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；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1|0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；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1|1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；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按位或运算通常用于二进制特定位上的无条件赋值，例如一个数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or 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的结果就是把二进制最末位强行变成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。如果需要把二进制最末位变成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，对这个数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or 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之后再减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就可以了，其实际意义就是把这个数强行变成最接近的偶数。</a:t>
            </a:r>
          </a:p>
        </p:txBody>
      </p:sp>
      <p:sp>
        <p:nvSpPr>
          <p:cNvPr id="4" name="矩形 3"/>
          <p:cNvSpPr/>
          <p:nvPr/>
        </p:nvSpPr>
        <p:spPr>
          <a:xfrm>
            <a:off x="-33792" y="3527160"/>
            <a:ext cx="8120063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求最接近原数的偶数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if(x&amp;1==1)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x=(x|1)-1;//</a:t>
            </a:r>
            <a:r>
              <a:rPr lang="zh-CN" altLang="en-US" sz="3200" dirty="0">
                <a:solidFill>
                  <a:srgbClr val="002060"/>
                </a:solidFill>
              </a:rPr>
              <a:t>注意位运算的优先级很低，所以必须加括号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&lt;&lt;x&lt;&lt;"</a:t>
            </a:r>
            <a:r>
              <a:rPr lang="zh-CN" altLang="en-US" sz="3200" dirty="0">
                <a:solidFill>
                  <a:srgbClr val="002060"/>
                </a:solidFill>
              </a:rPr>
              <a:t>是最接近原数的偶数</a:t>
            </a:r>
            <a:r>
              <a:rPr lang="en-US" altLang="zh-CN" sz="3200" dirty="0">
                <a:solidFill>
                  <a:srgbClr val="002060"/>
                </a:solidFill>
              </a:rPr>
              <a:t>"&lt;&lt;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8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0938"/>
            <a:ext cx="81200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如果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为整数，实际上可看成长度为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32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的二进制数各个位做上述操作。例如当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（二进制为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（二进制为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）时，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 | 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14 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1010 | 1100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647" y="2533055"/>
            <a:ext cx="590465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两个整数按位或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b=12;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c=a | b;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&lt;&lt;c&lt;&lt;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;//</a:t>
            </a:r>
            <a:r>
              <a:rPr lang="zh-CN" altLang="en-US" sz="3200" dirty="0">
                <a:solidFill>
                  <a:srgbClr val="002060"/>
                </a:solidFill>
              </a:rPr>
              <a:t>输出结果为</a:t>
            </a:r>
            <a:r>
              <a:rPr lang="en-US" altLang="zh-CN" sz="3200" dirty="0">
                <a:solidFill>
                  <a:srgbClr val="002060"/>
                </a:solidFill>
              </a:rPr>
              <a:t>14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4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" y="22312"/>
            <a:ext cx="8120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异或运算符（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^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）：它的规则是参加运算的两个相应位同号，则结果为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，异号则为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的直观意思就是 “是不是不一样”。即：</a:t>
            </a:r>
          </a:p>
          <a:p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0^0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0;0^1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1;1^0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1;1^1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0;</a:t>
            </a: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如果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为整数，实际上可看成长度为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32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的二进制数各个位做上述操作。例如当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（二进制为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（二进制为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）时，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A^B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6 (1010^1100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0110)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288666" y="4621287"/>
            <a:ext cx="59046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两个整数异</a:t>
            </a:r>
            <a:r>
              <a:rPr lang="zh-CN" altLang="en-US" sz="3200" dirty="0" smtClean="0">
                <a:solidFill>
                  <a:srgbClr val="002060"/>
                </a:solidFill>
              </a:rPr>
              <a:t>或</a:t>
            </a:r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b=12;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c=a ^ b;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&lt;&lt;c&lt;&lt;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;//</a:t>
            </a:r>
            <a:r>
              <a:rPr lang="zh-CN" altLang="en-US" sz="3200" dirty="0">
                <a:solidFill>
                  <a:srgbClr val="002060"/>
                </a:solidFill>
              </a:rPr>
              <a:t>输出结果为</a:t>
            </a:r>
            <a:r>
              <a:rPr lang="en-US" altLang="zh-CN" sz="3200" dirty="0">
                <a:solidFill>
                  <a:srgbClr val="002060"/>
                </a:solidFill>
              </a:rPr>
              <a:t>6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2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3647"/>
            <a:ext cx="81200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运算的逆运算是它本身，也就是说两次异或同一个数最后结果不变，即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(a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b)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b = 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运算可以用于简单的加密，例如甲方欲发送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1314520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这个数字给乙方，约定任取一个数如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12345678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作为密钥。则甲方首先计算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1314520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12345678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的值即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11038614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后，将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11038614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发送给乙方，乙方再次计算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11038614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xor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12345678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的值，就可得到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1314520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值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982214"/>
            <a:ext cx="8120063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异或加密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x=1314520;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x=x^12345678;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&lt;&lt;"</a:t>
            </a:r>
            <a:r>
              <a:rPr lang="zh-CN" altLang="en-US" sz="3200" dirty="0">
                <a:solidFill>
                  <a:srgbClr val="002060"/>
                </a:solidFill>
              </a:rPr>
              <a:t>加密后的值为：</a:t>
            </a:r>
            <a:r>
              <a:rPr lang="en-US" altLang="zh-CN" sz="3200" dirty="0">
                <a:solidFill>
                  <a:srgbClr val="002060"/>
                </a:solidFill>
              </a:rPr>
              <a:t>"&lt;&lt;x&lt;&lt;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x=x^12345678;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&lt;&lt;"</a:t>
            </a:r>
            <a:r>
              <a:rPr lang="zh-CN" altLang="en-US" sz="3200" dirty="0">
                <a:solidFill>
                  <a:srgbClr val="002060"/>
                </a:solidFill>
              </a:rPr>
              <a:t>解密后的值为：</a:t>
            </a:r>
            <a:r>
              <a:rPr lang="en-US" altLang="zh-CN" sz="3200" dirty="0">
                <a:solidFill>
                  <a:srgbClr val="002060"/>
                </a:solidFill>
              </a:rPr>
              <a:t>"&lt;&lt;x&lt;&lt;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060" y="1452935"/>
            <a:ext cx="780444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交换两个整数，不用临时变量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a=123;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b=789;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a=</a:t>
            </a:r>
            <a:r>
              <a:rPr lang="en-US" altLang="zh-CN" sz="3200" dirty="0" err="1">
                <a:solidFill>
                  <a:srgbClr val="002060"/>
                </a:solidFill>
              </a:rPr>
              <a:t>a^b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b=</a:t>
            </a:r>
            <a:r>
              <a:rPr lang="en-US" altLang="zh-CN" sz="3200" dirty="0" err="1">
                <a:solidFill>
                  <a:srgbClr val="002060"/>
                </a:solidFill>
              </a:rPr>
              <a:t>b^a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a=</a:t>
            </a:r>
            <a:r>
              <a:rPr lang="en-US" altLang="zh-CN" sz="3200" dirty="0" err="1">
                <a:solidFill>
                  <a:srgbClr val="002060"/>
                </a:solidFill>
              </a:rPr>
              <a:t>a^b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&lt;&lt;a&lt;&lt;" "&lt;&lt;b;//</a:t>
            </a:r>
            <a:r>
              <a:rPr lang="zh-CN" altLang="en-US" sz="3200" dirty="0">
                <a:solidFill>
                  <a:srgbClr val="002060"/>
                </a:solidFill>
              </a:rPr>
              <a:t>输出结果为</a:t>
            </a:r>
            <a:r>
              <a:rPr lang="en-US" altLang="zh-CN" sz="3200" dirty="0">
                <a:solidFill>
                  <a:srgbClr val="002060"/>
                </a:solidFill>
              </a:rPr>
              <a:t>789 123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865" y="58542"/>
            <a:ext cx="81200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有一组连续的数字，从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排列，中间丢失了一个数字，顺序也被打乱，放在一个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－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的数组里，请使用位运算的方法找出丢失的数字。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分析：由于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1^1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2^2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n^n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，因此将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－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个数异或后再来异或一下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。那么最终答案肯定是迷失的数字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k^(1^1)^(2^2)^…^(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n^n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。其时间复杂度为线性。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338480" y="3633828"/>
            <a:ext cx="7804448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find(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a[],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size)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number=0;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i=0;i&lt;</a:t>
            </a:r>
            <a:r>
              <a:rPr lang="en-US" altLang="zh-CN" sz="2800" dirty="0" err="1">
                <a:solidFill>
                  <a:srgbClr val="002060"/>
                </a:solidFill>
              </a:rPr>
              <a:t>size;i</a:t>
            </a:r>
            <a:r>
              <a:rPr lang="en-US" altLang="zh-CN" sz="2800" dirty="0">
                <a:solidFill>
                  <a:srgbClr val="002060"/>
                </a:solidFill>
              </a:rPr>
              <a:t>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number=number^(i+1)^a[i];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number^=(size+1);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number;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  <a:r>
              <a:rPr lang="en-US" altLang="zh-CN" sz="2800" dirty="0">
                <a:solidFill>
                  <a:srgbClr val="002060"/>
                </a:solidFill>
              </a:rPr>
              <a:t>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a[10]={1,2,4,5,6,7,8,9,10,11};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&lt;&lt;find(a,10)&lt;&lt;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81200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取反运算符（～），用来对一个二进制数按位取反，即将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变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变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。例如对二进制数１取反即：～１＝０。</a:t>
            </a:r>
          </a:p>
          <a:p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例如一个整数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，则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~a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＝－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 (~0…01010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1…10101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，这里符号也取反（首位），因此变为负数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315615" y="3168462"/>
            <a:ext cx="741682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取反运算符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c=~a;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&lt;&lt;c&lt;&lt;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;//</a:t>
            </a:r>
            <a:r>
              <a:rPr lang="zh-CN" altLang="en-US" sz="3200" dirty="0">
                <a:solidFill>
                  <a:srgbClr val="002060"/>
                </a:solidFill>
              </a:rPr>
              <a:t>输出结果－</a:t>
            </a:r>
            <a:r>
              <a:rPr lang="en-US" altLang="zh-CN" sz="3200" dirty="0">
                <a:solidFill>
                  <a:srgbClr val="002060"/>
                </a:solidFill>
              </a:rPr>
              <a:t>11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8879"/>
            <a:ext cx="81200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无符号数取反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unsigned short a=100;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a = ~a;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&lt;&lt;a&lt;&lt;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 //</a:t>
            </a:r>
            <a:r>
              <a:rPr lang="zh-CN" altLang="en-US" sz="3200" dirty="0">
                <a:solidFill>
                  <a:srgbClr val="002060"/>
                </a:solidFill>
              </a:rPr>
              <a:t>输出</a:t>
            </a:r>
            <a:r>
              <a:rPr lang="en-US" altLang="zh-CN" sz="3200" dirty="0">
                <a:solidFill>
                  <a:srgbClr val="002060"/>
                </a:solidFill>
              </a:rPr>
              <a:t>65435 ,</a:t>
            </a:r>
            <a:r>
              <a:rPr lang="zh-CN" altLang="en-US" sz="3200" dirty="0">
                <a:solidFill>
                  <a:srgbClr val="002060"/>
                </a:solidFill>
              </a:rPr>
              <a:t>即该类型的最大值－</a:t>
            </a:r>
            <a:r>
              <a:rPr lang="en-US" altLang="zh-CN" sz="3200" dirty="0">
                <a:solidFill>
                  <a:srgbClr val="002060"/>
                </a:solidFill>
              </a:rPr>
              <a:t>100</a:t>
            </a:r>
            <a:r>
              <a:rPr lang="zh-CN" altLang="en-US" sz="3200" dirty="0">
                <a:solidFill>
                  <a:srgbClr val="002060"/>
                </a:solidFill>
              </a:rPr>
              <a:t>，而不是－</a:t>
            </a:r>
            <a:r>
              <a:rPr lang="en-US" altLang="zh-CN" sz="3200" dirty="0">
                <a:solidFill>
                  <a:srgbClr val="002060"/>
                </a:solidFill>
              </a:rPr>
              <a:t>101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 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指针概念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948879"/>
            <a:ext cx="81200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二进制是计算技术中广泛采用的一种数制。二进制数据是用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两个数码来表示的数。它的基数为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，进位规则是“逢二进一”，借位规则是“借一当二”，由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世纪德国数理哲学大师莱布尼兹发现。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2764761"/>
            <a:ext cx="590465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1.</a:t>
            </a:r>
            <a:r>
              <a:rPr lang="zh-CN" altLang="en-US" sz="3200" dirty="0">
                <a:solidFill>
                  <a:srgbClr val="002060"/>
                </a:solidFill>
              </a:rPr>
              <a:t>二进制加法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有四种情况：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＋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0 </a:t>
            </a:r>
            <a:r>
              <a:rPr lang="zh-CN" altLang="en-US" sz="3200" dirty="0">
                <a:solidFill>
                  <a:srgbClr val="002060"/>
                </a:solidFill>
              </a:rPr>
              <a:t>　　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＋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1 </a:t>
            </a:r>
            <a:r>
              <a:rPr lang="zh-CN" altLang="en-US" sz="3200" dirty="0">
                <a:solidFill>
                  <a:srgbClr val="002060"/>
                </a:solidFill>
              </a:rPr>
              <a:t>　　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＋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1 </a:t>
            </a:r>
            <a:r>
              <a:rPr lang="zh-CN" altLang="en-US" sz="3200" dirty="0">
                <a:solidFill>
                  <a:srgbClr val="002060"/>
                </a:solidFill>
              </a:rPr>
              <a:t>　　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＋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10 </a:t>
            </a:r>
            <a:r>
              <a:rPr lang="zh-CN" altLang="en-US" sz="3200" dirty="0">
                <a:solidFill>
                  <a:srgbClr val="002060"/>
                </a:solidFill>
              </a:rPr>
              <a:t>进位为</a:t>
            </a:r>
            <a:r>
              <a:rPr lang="en-US" altLang="zh-CN" sz="3200" dirty="0">
                <a:solidFill>
                  <a:srgbClr val="002060"/>
                </a:solidFill>
              </a:rPr>
              <a:t>1 </a:t>
            </a:r>
            <a:r>
              <a:rPr lang="zh-CN" altLang="en-US" sz="3200" dirty="0">
                <a:solidFill>
                  <a:srgbClr val="002060"/>
                </a:solidFill>
              </a:rPr>
              <a:t>　　</a:t>
            </a:r>
          </a:p>
          <a:p>
            <a:endParaRPr lang="zh-CN" altLang="en-US" sz="3200" dirty="0">
              <a:solidFill>
                <a:srgbClr val="002060"/>
              </a:solidFill>
            </a:endParaRPr>
          </a:p>
          <a:p>
            <a:r>
              <a:rPr lang="zh-CN" altLang="en-US" sz="3200" dirty="0">
                <a:solidFill>
                  <a:srgbClr val="002060"/>
                </a:solidFill>
              </a:rPr>
              <a:t>例如计算</a:t>
            </a:r>
            <a:r>
              <a:rPr lang="en-US" altLang="zh-CN" sz="3200" dirty="0">
                <a:solidFill>
                  <a:srgbClr val="002060"/>
                </a:solidFill>
              </a:rPr>
              <a:t>(1101)2</a:t>
            </a:r>
            <a:r>
              <a:rPr lang="zh-CN" altLang="en-US" sz="3200" dirty="0">
                <a:solidFill>
                  <a:srgbClr val="002060"/>
                </a:solidFill>
              </a:rPr>
              <a:t>＋</a:t>
            </a:r>
            <a:r>
              <a:rPr lang="en-US" altLang="zh-CN" sz="3200" dirty="0">
                <a:solidFill>
                  <a:srgbClr val="002060"/>
                </a:solidFill>
              </a:rPr>
              <a:t>(1011)2 </a:t>
            </a:r>
            <a:r>
              <a:rPr lang="zh-CN" altLang="en-US" sz="3200" dirty="0">
                <a:solidFill>
                  <a:srgbClr val="002060"/>
                </a:solidFill>
              </a:rPr>
              <a:t>的和。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解：   </a:t>
            </a:r>
            <a:r>
              <a:rPr lang="en-US" altLang="zh-CN" sz="3200" dirty="0">
                <a:solidFill>
                  <a:srgbClr val="002060"/>
                </a:solidFill>
              </a:rPr>
              <a:t>1 1 0 1 </a:t>
            </a:r>
            <a:r>
              <a:rPr lang="zh-CN" altLang="en-US" sz="3200" dirty="0">
                <a:solidFill>
                  <a:srgbClr val="002060"/>
                </a:solidFill>
              </a:rPr>
              <a:t>　　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＋ </a:t>
            </a:r>
            <a:r>
              <a:rPr lang="en-US" altLang="zh-CN" sz="3200" dirty="0">
                <a:solidFill>
                  <a:srgbClr val="002060"/>
                </a:solidFill>
              </a:rPr>
              <a:t>1 0 1 1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──────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11 0 0 0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55" y="2764761"/>
            <a:ext cx="5556373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1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81200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左移运算符（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&lt;&lt;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）：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A&lt;&lt;B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，表示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的所有二进制位整体向左移动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位，后面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位用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补充。与此相对应的为右移运算符（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&gt;&gt;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）。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例如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的二进制的值为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1100100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，则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100 &lt;&lt; 2 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110010000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＝ 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400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。可以看出，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 &lt;&lt; 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的值实际上就是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乘以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次方，因为在二进制数后添一个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就相当于该数乘以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982214"/>
            <a:ext cx="812006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a=10;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b1=a&lt;&lt;2;//</a:t>
            </a:r>
            <a:r>
              <a:rPr lang="zh-CN" altLang="en-US" sz="3200" dirty="0">
                <a:solidFill>
                  <a:srgbClr val="002060"/>
                </a:solidFill>
              </a:rPr>
              <a:t>左移两位，即</a:t>
            </a:r>
            <a:r>
              <a:rPr lang="en-US" altLang="zh-CN" sz="3200" dirty="0">
                <a:solidFill>
                  <a:srgbClr val="002060"/>
                </a:solidFill>
              </a:rPr>
              <a:t>10*2^2=40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b2=a&gt;&gt;2;//</a:t>
            </a:r>
            <a:r>
              <a:rPr lang="zh-CN" altLang="en-US" sz="3200" dirty="0">
                <a:solidFill>
                  <a:srgbClr val="002060"/>
                </a:solidFill>
              </a:rPr>
              <a:t>右移两位，即</a:t>
            </a:r>
            <a:r>
              <a:rPr lang="en-US" altLang="zh-CN" sz="3200" dirty="0">
                <a:solidFill>
                  <a:srgbClr val="002060"/>
                </a:solidFill>
              </a:rPr>
              <a:t>10/2^2=2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&lt;&lt;"b1="&lt;&lt;b1&lt;&lt;" b2="&lt;&lt;b2&lt;&lt;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77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615" y="1092895"/>
            <a:ext cx="756084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左移运算符实例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short a;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unsigned short b;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a = 1&lt;&lt;16-1;//short</a:t>
            </a:r>
            <a:r>
              <a:rPr lang="zh-CN" altLang="en-US" sz="3200" dirty="0">
                <a:solidFill>
                  <a:srgbClr val="002060"/>
                </a:solidFill>
              </a:rPr>
              <a:t>类型长度为</a:t>
            </a:r>
            <a:r>
              <a:rPr lang="en-US" altLang="zh-CN" sz="3200" dirty="0">
                <a:solidFill>
                  <a:srgbClr val="002060"/>
                </a:solidFill>
              </a:rPr>
              <a:t>16</a:t>
            </a:r>
            <a:r>
              <a:rPr lang="zh-CN" altLang="en-US" sz="3200" dirty="0">
                <a:solidFill>
                  <a:srgbClr val="002060"/>
                </a:solidFill>
              </a:rPr>
              <a:t>位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>
                <a:solidFill>
                  <a:srgbClr val="002060"/>
                </a:solidFill>
              </a:rPr>
              <a:t>b = 1&lt;&lt;16-1;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&lt;&lt;a&lt;&lt;" "&lt;&lt;b&lt;&lt;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 //</a:t>
            </a:r>
            <a:r>
              <a:rPr lang="zh-CN" altLang="en-US" sz="3200" dirty="0">
                <a:solidFill>
                  <a:srgbClr val="002060"/>
                </a:solidFill>
              </a:rPr>
              <a:t>输出</a:t>
            </a:r>
            <a:r>
              <a:rPr lang="en-US" altLang="zh-CN" sz="3200" dirty="0">
                <a:solidFill>
                  <a:srgbClr val="002060"/>
                </a:solidFill>
              </a:rPr>
              <a:t>-32768 32767 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         	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2" y="1065093"/>
            <a:ext cx="7939757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284" y="0"/>
            <a:ext cx="8120063" cy="1111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//</a:t>
            </a:r>
            <a:r>
              <a:rPr lang="zh-CN" altLang="en-US" sz="2400" dirty="0">
                <a:solidFill>
                  <a:srgbClr val="002060"/>
                </a:solidFill>
              </a:rPr>
              <a:t>考查十六进制整数的储存方式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#include &lt;bits/</a:t>
            </a:r>
            <a:r>
              <a:rPr lang="en-US" altLang="zh-CN" sz="2400" dirty="0" err="1">
                <a:solidFill>
                  <a:srgbClr val="002060"/>
                </a:solidFill>
              </a:rPr>
              <a:t>stdc</a:t>
            </a:r>
            <a:r>
              <a:rPr lang="en-US" altLang="zh-CN" sz="24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using namespace </a:t>
            </a:r>
            <a:r>
              <a:rPr lang="en-US" altLang="zh-CN" sz="2400" dirty="0" err="1">
                <a:solidFill>
                  <a:srgbClr val="002060"/>
                </a:solidFill>
              </a:rPr>
              <a:t>std</a:t>
            </a:r>
            <a:r>
              <a:rPr lang="en-US" altLang="zh-CN" sz="24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4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400" dirty="0" smtClean="0">
                <a:solidFill>
                  <a:srgbClr val="002060"/>
                </a:solidFill>
              </a:rPr>
              <a:t> </a:t>
            </a:r>
            <a:r>
              <a:rPr lang="en-US" altLang="zh-CN" sz="2400" dirty="0">
                <a:solidFill>
                  <a:srgbClr val="002060"/>
                </a:solidFill>
              </a:rPr>
              <a:t>main()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</a:t>
            </a:r>
            <a:r>
              <a:rPr lang="en-US" altLang="zh-CN" sz="2400" dirty="0" err="1">
                <a:solidFill>
                  <a:srgbClr val="002060"/>
                </a:solidFill>
              </a:rPr>
              <a:t>int</a:t>
            </a:r>
            <a:r>
              <a:rPr lang="en-US" altLang="zh-CN" sz="2400" dirty="0">
                <a:solidFill>
                  <a:srgbClr val="002060"/>
                </a:solidFill>
              </a:rPr>
              <a:t> a, b;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a = 0x00000000;//00000000000000000000000000000000=0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b = 0x00000001;//00000000000000000000000000000001=1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</a:t>
            </a:r>
            <a:r>
              <a:rPr lang="en-US" altLang="zh-CN" sz="2400" dirty="0" err="1">
                <a:solidFill>
                  <a:srgbClr val="002060"/>
                </a:solidFill>
              </a:rPr>
              <a:t>cout</a:t>
            </a:r>
            <a:r>
              <a:rPr lang="en-US" altLang="zh-CN" sz="2400" dirty="0">
                <a:solidFill>
                  <a:srgbClr val="002060"/>
                </a:solidFill>
              </a:rPr>
              <a:t>&lt;&lt;a&lt;&lt;" "&lt;&lt;b&lt;&lt;</a:t>
            </a:r>
            <a:r>
              <a:rPr lang="en-US" altLang="zh-CN" sz="2400" dirty="0" err="1">
                <a:solidFill>
                  <a:srgbClr val="002060"/>
                </a:solidFill>
              </a:rPr>
              <a:t>endl</a:t>
            </a:r>
            <a:r>
              <a:rPr lang="en-US" altLang="zh-CN" sz="24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a = 0xFFFFFFFE;//11111111111111111111111111111110=-2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b = 0xFFFFFFFF;//11111111111111111111111111111111=-1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</a:t>
            </a:r>
            <a:r>
              <a:rPr lang="en-US" altLang="zh-CN" sz="2400" dirty="0" err="1">
                <a:solidFill>
                  <a:srgbClr val="002060"/>
                </a:solidFill>
              </a:rPr>
              <a:t>cout</a:t>
            </a:r>
            <a:r>
              <a:rPr lang="en-US" altLang="zh-CN" sz="2400" dirty="0">
                <a:solidFill>
                  <a:srgbClr val="002060"/>
                </a:solidFill>
              </a:rPr>
              <a:t>&lt;&lt;a&lt;&lt;" "&lt;&lt;b&lt;&lt;</a:t>
            </a:r>
            <a:r>
              <a:rPr lang="en-US" altLang="zh-CN" sz="2400" dirty="0" err="1">
                <a:solidFill>
                  <a:srgbClr val="002060"/>
                </a:solidFill>
              </a:rPr>
              <a:t>endl</a:t>
            </a:r>
            <a:r>
              <a:rPr lang="en-US" altLang="zh-CN" sz="24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a = 0x7FFFFFFF;//01111111111111111111111111111111=2147483647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b = 0x80000000;//10000000000000000000000000000000=-2147483648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</a:t>
            </a:r>
            <a:r>
              <a:rPr lang="en-US" altLang="zh-CN" sz="2400" dirty="0" err="1">
                <a:solidFill>
                  <a:srgbClr val="002060"/>
                </a:solidFill>
              </a:rPr>
              <a:t>cout</a:t>
            </a:r>
            <a:r>
              <a:rPr lang="en-US" altLang="zh-CN" sz="2400" dirty="0">
                <a:solidFill>
                  <a:srgbClr val="002060"/>
                </a:solidFill>
              </a:rPr>
              <a:t>&lt;&lt;a&lt;&lt;" "&lt;&lt;b&lt;&lt;</a:t>
            </a:r>
            <a:r>
              <a:rPr lang="en-US" altLang="zh-CN" sz="2400" dirty="0" err="1">
                <a:solidFill>
                  <a:srgbClr val="002060"/>
                </a:solidFill>
              </a:rPr>
              <a:t>endl</a:t>
            </a:r>
            <a:r>
              <a:rPr lang="en-US" altLang="zh-CN" sz="24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} 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04863"/>
            <a:ext cx="8120063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二进制中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的个数的奇偶性，最朴素程序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err="1">
                <a:solidFill>
                  <a:srgbClr val="002060"/>
                </a:solidFill>
              </a:rPr>
              <a:t>i,x,c</a:t>
            </a:r>
            <a:r>
              <a:rPr lang="en-US" altLang="zh-CN" sz="3200" dirty="0">
                <a:solidFill>
                  <a:srgbClr val="002060"/>
                </a:solidFill>
              </a:rPr>
              <a:t>=0;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for (i=1;i&lt;=32;i++)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  c=c + (x &amp; 1);//</a:t>
            </a:r>
            <a:r>
              <a:rPr lang="zh-CN" altLang="en-US" sz="3200" dirty="0">
                <a:solidFill>
                  <a:srgbClr val="002060"/>
                </a:solidFill>
              </a:rPr>
              <a:t>判断最末位是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还是</a:t>
            </a:r>
            <a:r>
              <a:rPr lang="en-US" altLang="zh-CN" sz="3200" dirty="0">
                <a:solidFill>
                  <a:srgbClr val="002060"/>
                </a:solidFill>
              </a:rPr>
              <a:t>1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  x=x &gt;&gt; 1;//</a:t>
            </a:r>
            <a:r>
              <a:rPr lang="zh-CN" altLang="en-US" sz="3200" dirty="0">
                <a:solidFill>
                  <a:srgbClr val="002060"/>
                </a:solidFill>
              </a:rPr>
              <a:t>去掉最右边一位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&lt;&lt;( c &amp; 1 );//</a:t>
            </a:r>
            <a:r>
              <a:rPr lang="zh-CN" altLang="en-US" sz="3200" dirty="0">
                <a:solidFill>
                  <a:srgbClr val="002060"/>
                </a:solidFill>
              </a:rPr>
              <a:t>判断奇偶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>
                <a:solidFill>
                  <a:srgbClr val="002060"/>
                </a:solidFill>
              </a:rPr>
              <a:t>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5655" y="732855"/>
            <a:ext cx="5904656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二进制中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的个数的奇偶性，位运算判断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x=x ^ (x &gt;&gt; 1);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x=x ^ (x &gt;&gt; 2);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x=x ^ (x &gt;&gt; 4);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x=x ^ (x &gt;&gt; 8);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x=x ^ (x &gt;&gt; 16);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&lt;&lt;(x&amp;1)&lt;&lt;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 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97" y="0"/>
            <a:ext cx="8100465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//</a:t>
            </a:r>
            <a:r>
              <a:rPr lang="zh-CN" altLang="en-US" sz="2400" dirty="0">
                <a:solidFill>
                  <a:srgbClr val="002060"/>
                </a:solidFill>
              </a:rPr>
              <a:t>计算二进制中的</a:t>
            </a:r>
            <a:r>
              <a:rPr lang="en-US" altLang="zh-CN" sz="2400" dirty="0">
                <a:solidFill>
                  <a:srgbClr val="002060"/>
                </a:solidFill>
              </a:rPr>
              <a:t>1</a:t>
            </a:r>
            <a:r>
              <a:rPr lang="zh-CN" altLang="en-US" sz="2400" dirty="0">
                <a:solidFill>
                  <a:srgbClr val="002060"/>
                </a:solidFill>
              </a:rPr>
              <a:t>的个数</a:t>
            </a:r>
          </a:p>
          <a:p>
            <a:r>
              <a:rPr lang="en-US" altLang="zh-CN" sz="24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400" dirty="0" smtClean="0">
                <a:solidFill>
                  <a:srgbClr val="002060"/>
                </a:solidFill>
              </a:rPr>
              <a:t> </a:t>
            </a:r>
            <a:r>
              <a:rPr lang="en-US" altLang="zh-CN" sz="2400" dirty="0">
                <a:solidFill>
                  <a:srgbClr val="002060"/>
                </a:solidFill>
              </a:rPr>
              <a:t>main()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</a:rPr>
              <a:t>{   </a:t>
            </a:r>
            <a:r>
              <a:rPr lang="en-US" altLang="zh-CN" sz="2400" dirty="0" err="1">
                <a:solidFill>
                  <a:srgbClr val="002060"/>
                </a:solidFill>
              </a:rPr>
              <a:t>int</a:t>
            </a:r>
            <a:r>
              <a:rPr lang="en-US" altLang="zh-CN" sz="24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</a:t>
            </a:r>
            <a:r>
              <a:rPr lang="en-US" altLang="zh-CN" sz="2400" dirty="0" err="1">
                <a:solidFill>
                  <a:srgbClr val="002060"/>
                </a:solidFill>
              </a:rPr>
              <a:t>cin</a:t>
            </a:r>
            <a:r>
              <a:rPr lang="en-US" altLang="zh-CN" sz="24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//0x55555555=01010101010101010101010101010101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x = (x &amp; 0x55555555) + ((x &gt;&gt; 1) &amp; 0x55555555); 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//0x33333333=00110011001100110011001100110011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x = (x &amp; 0x33333333) + ((x &gt;&gt; 2) &amp; 0x33333333); 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//0x0F0F0F0F=00001111000011110000111100001111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x = (x &amp; 0x0F0F0F0F) + ((x &gt;&gt; 4) &amp; 0x0F0F0F0F); 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//0x00FF00FF=00000000111111110000000011111111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x = (x &amp; 0x00FF00FF) + ((x &gt;&gt; 8) &amp; 0x00FF00FF); 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//0x0000FFFF=00000000000000001111111111111111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x = (x &amp; 0x0000FFFF) + ((x &gt;&gt; 16) &amp; 0x0000FFFF); 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</a:t>
            </a:r>
            <a:r>
              <a:rPr lang="en-US" altLang="zh-CN" sz="2400" dirty="0" err="1">
                <a:solidFill>
                  <a:srgbClr val="002060"/>
                </a:solidFill>
              </a:rPr>
              <a:t>cout</a:t>
            </a:r>
            <a:r>
              <a:rPr lang="en-US" altLang="zh-CN" sz="2400" dirty="0">
                <a:solidFill>
                  <a:srgbClr val="002060"/>
                </a:solidFill>
              </a:rPr>
              <a:t>&lt;&lt;"</a:t>
            </a:r>
            <a:r>
              <a:rPr lang="zh-CN" altLang="en-US" sz="2400" dirty="0">
                <a:solidFill>
                  <a:srgbClr val="002060"/>
                </a:solidFill>
              </a:rPr>
              <a:t>共有</a:t>
            </a:r>
            <a:r>
              <a:rPr lang="en-US" altLang="zh-CN" sz="2400" dirty="0">
                <a:solidFill>
                  <a:srgbClr val="002060"/>
                </a:solidFill>
              </a:rPr>
              <a:t>"&lt;&lt;x&lt;&lt;"</a:t>
            </a:r>
            <a:r>
              <a:rPr lang="zh-CN" altLang="en-US" sz="2400" dirty="0">
                <a:solidFill>
                  <a:srgbClr val="002060"/>
                </a:solidFill>
              </a:rPr>
              <a:t>个</a:t>
            </a:r>
            <a:r>
              <a:rPr lang="en-US" altLang="zh-CN" sz="2400" dirty="0">
                <a:solidFill>
                  <a:srgbClr val="002060"/>
                </a:solidFill>
              </a:rPr>
              <a:t>1"&lt;&lt;</a:t>
            </a:r>
            <a:r>
              <a:rPr lang="en-US" altLang="zh-CN" sz="2400" dirty="0" err="1">
                <a:solidFill>
                  <a:srgbClr val="002060"/>
                </a:solidFill>
              </a:rPr>
              <a:t>endl</a:t>
            </a:r>
            <a:r>
              <a:rPr lang="en-US" altLang="zh-CN" sz="24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   return 0;</a:t>
            </a:r>
          </a:p>
          <a:p>
            <a:r>
              <a:rPr lang="en-US" altLang="zh-CN" sz="2400" dirty="0">
                <a:solidFill>
                  <a:srgbClr val="002060"/>
                </a:solidFill>
              </a:rPr>
              <a:t>}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97"/>
            <a:ext cx="8120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为了方便说明，假设机器字长为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位，以数字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211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为例，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211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的二进制为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11010011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。计算结果如表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59545"/>
              </p:ext>
            </p:extLst>
          </p:nvPr>
        </p:nvGraphicFramePr>
        <p:xfrm>
          <a:off x="456979" y="1956991"/>
          <a:ext cx="7660434" cy="496855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279602"/>
                <a:gridCol w="672604"/>
                <a:gridCol w="672604"/>
                <a:gridCol w="672604"/>
                <a:gridCol w="672604"/>
                <a:gridCol w="672604"/>
                <a:gridCol w="672604"/>
                <a:gridCol w="672604"/>
                <a:gridCol w="672604"/>
              </a:tblGrid>
              <a:tr h="993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002060"/>
                          </a:solidFill>
                          <a:effectLst/>
                        </a:rPr>
                        <a:t>原始数据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93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第一次计算结果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1    0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0    1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0    0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1    0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93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第二次计算结果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0    0   1    1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0    0   1     0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93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第三次计算结果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0    0   0    0    0    1    0    1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93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最终结果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indent="120015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2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376" y="0"/>
            <a:ext cx="8120063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二分查找</a:t>
            </a:r>
            <a:r>
              <a:rPr lang="en-US" altLang="zh-CN" sz="2800" dirty="0">
                <a:solidFill>
                  <a:srgbClr val="002060"/>
                </a:solidFill>
              </a:rPr>
              <a:t>32</a:t>
            </a:r>
            <a:r>
              <a:rPr lang="zh-CN" altLang="en-US" sz="2800" dirty="0">
                <a:solidFill>
                  <a:srgbClr val="002060"/>
                </a:solidFill>
              </a:rPr>
              <a:t>位整数的前导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 smtClean="0">
                <a:solidFill>
                  <a:srgbClr val="002060"/>
                </a:solidFill>
              </a:rPr>
              <a:t>个数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nlz</a:t>
            </a:r>
            <a:r>
              <a:rPr lang="en-US" altLang="zh-CN" sz="2800" dirty="0">
                <a:solidFill>
                  <a:srgbClr val="002060"/>
                </a:solidFill>
              </a:rPr>
              <a:t>(unsigned x)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{ 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n;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if (x == 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return(32);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n = 1;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if ((x &gt;&gt; 16) == 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{n+=16; x = x &lt;&lt;16;}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if ((x &gt;&gt; 24) == 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{n+=8; x = x &lt;&lt; 8;}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if ((x &gt;&gt; 28) == 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{n+=4; x = x &lt;&lt; 4;}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if ((x &gt;&gt; 30) == 0)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{n+=2; x = x &lt;&lt; 2;}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n = n - (x &gt;&gt; 31);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return n;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  <a:r>
              <a:rPr lang="en-US" altLang="zh-CN" sz="2800" dirty="0">
                <a:solidFill>
                  <a:srgbClr val="002060"/>
                </a:solidFill>
              </a:rPr>
              <a:t>main()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{   </a:t>
            </a:r>
            <a:r>
              <a:rPr lang="en-US" altLang="zh-CN" sz="2800" dirty="0">
                <a:solidFill>
                  <a:srgbClr val="002060"/>
                </a:solidFill>
              </a:rPr>
              <a:t>unsigned </a:t>
            </a:r>
            <a:r>
              <a:rPr lang="en-US" altLang="zh-CN" sz="2800" dirty="0" err="1">
                <a:solidFill>
                  <a:srgbClr val="002060"/>
                </a:solidFill>
              </a:rPr>
              <a:t>x,ans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&gt;&gt;x;//</a:t>
            </a:r>
            <a:r>
              <a:rPr lang="zh-CN" altLang="en-US" sz="2800" dirty="0">
                <a:solidFill>
                  <a:srgbClr val="002060"/>
                </a:solidFill>
              </a:rPr>
              <a:t>例如输入</a:t>
            </a:r>
            <a:r>
              <a:rPr lang="en-US" altLang="zh-CN" sz="2800" dirty="0">
                <a:solidFill>
                  <a:srgbClr val="002060"/>
                </a:solidFill>
              </a:rPr>
              <a:t>7</a:t>
            </a:r>
            <a:r>
              <a:rPr lang="zh-CN" altLang="en-US" sz="2800" dirty="0">
                <a:solidFill>
                  <a:srgbClr val="002060"/>
                </a:solidFill>
              </a:rPr>
              <a:t>，结果为</a:t>
            </a:r>
            <a:r>
              <a:rPr lang="en-US" altLang="zh-CN" sz="2800" dirty="0">
                <a:solidFill>
                  <a:srgbClr val="002060"/>
                </a:solidFill>
              </a:rPr>
              <a:t>29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</a:t>
            </a:r>
            <a:r>
              <a:rPr lang="en-US" altLang="zh-CN" sz="2800" dirty="0" err="1">
                <a:solidFill>
                  <a:srgbClr val="002060"/>
                </a:solidFill>
              </a:rPr>
              <a:t>ans</a:t>
            </a:r>
            <a:r>
              <a:rPr lang="en-US" altLang="zh-CN" sz="2800" dirty="0">
                <a:solidFill>
                  <a:srgbClr val="002060"/>
                </a:solidFill>
              </a:rPr>
              <a:t>=</a:t>
            </a:r>
            <a:r>
              <a:rPr lang="en-US" altLang="zh-CN" sz="2800" dirty="0" err="1">
                <a:solidFill>
                  <a:srgbClr val="002060"/>
                </a:solidFill>
              </a:rPr>
              <a:t>nlz</a:t>
            </a:r>
            <a:r>
              <a:rPr lang="en-US" altLang="zh-CN" sz="2800" dirty="0">
                <a:solidFill>
                  <a:srgbClr val="002060"/>
                </a:solidFill>
              </a:rPr>
              <a:t>(x);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ans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33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1599" y="1164903"/>
            <a:ext cx="770485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取一个整数的绝对值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Abs(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y;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y=x&gt;&gt;31;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return(</a:t>
            </a:r>
            <a:r>
              <a:rPr lang="en-US" altLang="zh-CN" sz="3200" dirty="0" err="1">
                <a:solidFill>
                  <a:srgbClr val="002060"/>
                </a:solidFill>
              </a:rPr>
              <a:t>x^y</a:t>
            </a:r>
            <a:r>
              <a:rPr lang="en-US" altLang="zh-CN" sz="3200" dirty="0">
                <a:solidFill>
                  <a:srgbClr val="002060"/>
                </a:solidFill>
              </a:rPr>
              <a:t>)-y;//</a:t>
            </a:r>
            <a:r>
              <a:rPr lang="zh-CN" altLang="en-US" sz="3200" dirty="0">
                <a:solidFill>
                  <a:srgbClr val="002060"/>
                </a:solidFill>
              </a:rPr>
              <a:t>也可以写作</a:t>
            </a:r>
            <a:r>
              <a:rPr lang="en-US" altLang="zh-CN" sz="3200" dirty="0">
                <a:solidFill>
                  <a:srgbClr val="002060"/>
                </a:solidFill>
              </a:rPr>
              <a:t>(</a:t>
            </a:r>
            <a:r>
              <a:rPr lang="en-US" altLang="zh-CN" sz="3200" dirty="0" err="1">
                <a:solidFill>
                  <a:srgbClr val="002060"/>
                </a:solidFill>
              </a:rPr>
              <a:t>x+y</a:t>
            </a:r>
            <a:r>
              <a:rPr lang="en-US" altLang="zh-CN" sz="3200" dirty="0">
                <a:solidFill>
                  <a:srgbClr val="002060"/>
                </a:solidFill>
              </a:rPr>
              <a:t>)^y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&lt;&lt;Abs(x);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88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3607" y="804863"/>
            <a:ext cx="773243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原码：计算机存储的二进制数中，第一个数表示是正数还是负数，即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>
                <a:solidFill>
                  <a:srgbClr val="002060"/>
                </a:solidFill>
              </a:rPr>
              <a:t>表示正数，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表示负数。剩下的数表示所要表示的数的绝对值，如（</a:t>
            </a:r>
            <a:r>
              <a:rPr lang="en-US" altLang="zh-CN" sz="2800" dirty="0">
                <a:solidFill>
                  <a:srgbClr val="002060"/>
                </a:solidFill>
              </a:rPr>
              <a:t>0010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  <a:r>
              <a:rPr lang="en-US" altLang="zh-CN" sz="2800" dirty="0">
                <a:solidFill>
                  <a:srgbClr val="002060"/>
                </a:solidFill>
              </a:rPr>
              <a:t>2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2</a:t>
            </a:r>
            <a:r>
              <a:rPr lang="zh-CN" altLang="en-US" sz="2800" dirty="0">
                <a:solidFill>
                  <a:srgbClr val="002060"/>
                </a:solidFill>
              </a:rPr>
              <a:t>，（</a:t>
            </a:r>
            <a:r>
              <a:rPr lang="en-US" altLang="zh-CN" sz="2800" dirty="0">
                <a:solidFill>
                  <a:srgbClr val="002060"/>
                </a:solidFill>
              </a:rPr>
              <a:t>1010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  <a:r>
              <a:rPr lang="en-US" altLang="zh-CN" sz="2800" dirty="0">
                <a:solidFill>
                  <a:srgbClr val="002060"/>
                </a:solidFill>
              </a:rPr>
              <a:t>2</a:t>
            </a:r>
            <a:r>
              <a:rPr lang="zh-CN" altLang="en-US" sz="2800" dirty="0">
                <a:solidFill>
                  <a:srgbClr val="002060"/>
                </a:solidFill>
              </a:rPr>
              <a:t>＝－</a:t>
            </a:r>
            <a:r>
              <a:rPr lang="en-US" altLang="zh-CN" sz="2800" dirty="0">
                <a:solidFill>
                  <a:srgbClr val="002060"/>
                </a:solidFill>
              </a:rPr>
              <a:t>2</a:t>
            </a:r>
            <a:r>
              <a:rPr lang="zh-CN" altLang="en-US" sz="2800" dirty="0">
                <a:solidFill>
                  <a:srgbClr val="002060"/>
                </a:solidFill>
              </a:rPr>
              <a:t>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反码：原码在计算机中使用不方便，因此引入了反码，正数的反码与原码相同，负数的反码，原码按位取反。反码就是负数在二进制中除了第一个数表示符号外，其他的数都依次取反，比如</a:t>
            </a:r>
            <a:r>
              <a:rPr lang="en-US" altLang="zh-CN" sz="2800" dirty="0">
                <a:solidFill>
                  <a:srgbClr val="002060"/>
                </a:solidFill>
              </a:rPr>
              <a:t>127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01111111</a:t>
            </a:r>
            <a:r>
              <a:rPr lang="zh-CN" altLang="en-US" sz="2800" dirty="0">
                <a:solidFill>
                  <a:srgbClr val="002060"/>
                </a:solidFill>
              </a:rPr>
              <a:t>，而－</a:t>
            </a:r>
            <a:r>
              <a:rPr lang="en-US" altLang="zh-CN" sz="2800" dirty="0">
                <a:solidFill>
                  <a:srgbClr val="002060"/>
                </a:solidFill>
              </a:rPr>
              <a:t>127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10000000</a:t>
            </a:r>
            <a:r>
              <a:rPr lang="zh-CN" altLang="en-US" sz="2800" dirty="0">
                <a:solidFill>
                  <a:srgbClr val="002060"/>
                </a:solidFill>
              </a:rPr>
              <a:t>；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补码：虽然反码方便但是在正数和负数的计算中会出错，因为</a:t>
            </a:r>
            <a:r>
              <a:rPr lang="en-US" altLang="zh-CN" sz="2800" dirty="0">
                <a:solidFill>
                  <a:srgbClr val="002060"/>
                </a:solidFill>
              </a:rPr>
              <a:t>0000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1111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-0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>
                <a:solidFill>
                  <a:srgbClr val="002060"/>
                </a:solidFill>
              </a:rPr>
              <a:t>，有两个数表示同一个数，所以在计算中会少一，补码就是在负数的反码上加上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。多数机器的整数采用补码表示法。正数补码与原码相同，负数补码，最高位为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，其余位为原码取反再加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，比如</a:t>
            </a:r>
            <a:r>
              <a:rPr lang="en-US" altLang="zh-CN" sz="2800" dirty="0">
                <a:solidFill>
                  <a:srgbClr val="002060"/>
                </a:solidFill>
              </a:rPr>
              <a:t>-5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11111010</a:t>
            </a:r>
            <a:r>
              <a:rPr lang="zh-CN" altLang="en-US" sz="2800" dirty="0">
                <a:solidFill>
                  <a:srgbClr val="002060"/>
                </a:solidFill>
              </a:rPr>
              <a:t>（反码），补码为</a:t>
            </a:r>
            <a:r>
              <a:rPr lang="en-US" altLang="zh-CN" sz="2800" dirty="0">
                <a:solidFill>
                  <a:srgbClr val="002060"/>
                </a:solidFill>
              </a:rPr>
              <a:t>-5</a:t>
            </a:r>
            <a:r>
              <a:rPr lang="zh-CN" altLang="en-US" sz="2800" dirty="0">
                <a:solidFill>
                  <a:srgbClr val="002060"/>
                </a:solidFill>
              </a:rPr>
              <a:t>＝</a:t>
            </a:r>
            <a:r>
              <a:rPr lang="en-US" altLang="zh-CN" sz="2800" dirty="0">
                <a:solidFill>
                  <a:srgbClr val="002060"/>
                </a:solidFill>
              </a:rPr>
              <a:t>11111011</a:t>
            </a:r>
            <a:r>
              <a:rPr lang="zh-CN" altLang="en-US" sz="2800" dirty="0" smtClean="0">
                <a:solidFill>
                  <a:srgbClr val="002060"/>
                </a:solidFill>
              </a:rPr>
              <a:t>。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zh-CN" altLang="en-US" sz="2800" dirty="0">
                <a:solidFill>
                  <a:srgbClr val="002060"/>
                </a:solidFill>
              </a:rPr>
              <a:t>如求补码</a:t>
            </a:r>
            <a:r>
              <a:rPr lang="en-US" altLang="zh-CN" sz="2800" dirty="0">
                <a:solidFill>
                  <a:srgbClr val="002060"/>
                </a:solidFill>
              </a:rPr>
              <a:t>11111011</a:t>
            </a:r>
            <a:r>
              <a:rPr lang="zh-CN" altLang="en-US" sz="2800" dirty="0">
                <a:solidFill>
                  <a:srgbClr val="002060"/>
                </a:solidFill>
              </a:rPr>
              <a:t>的十进制数，即最高位不动，其余位取反得</a:t>
            </a:r>
            <a:r>
              <a:rPr lang="en-US" altLang="zh-CN" sz="2800" dirty="0">
                <a:solidFill>
                  <a:srgbClr val="002060"/>
                </a:solidFill>
              </a:rPr>
              <a:t>10000100</a:t>
            </a:r>
            <a:r>
              <a:rPr lang="zh-CN" altLang="en-US" sz="2800" dirty="0">
                <a:solidFill>
                  <a:srgbClr val="002060"/>
                </a:solidFill>
              </a:rPr>
              <a:t>，加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得</a:t>
            </a:r>
            <a:r>
              <a:rPr lang="en-US" altLang="zh-CN" sz="2800" dirty="0">
                <a:solidFill>
                  <a:srgbClr val="002060"/>
                </a:solidFill>
              </a:rPr>
              <a:t>10000101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进制转换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7733" y="1164903"/>
            <a:ext cx="81200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各进制数之间的转换：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Times New Roman"/>
                <a:cs typeface="Times New Roman"/>
              </a:rPr>
              <a:t> </a:t>
            </a:r>
            <a:endParaRPr lang="zh-CN" altLang="zh-CN" sz="32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二进制转十进制：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10110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22</a:t>
            </a:r>
            <a:endParaRPr lang="zh-CN" altLang="zh-CN" sz="32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八进制转十进制：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125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85</a:t>
            </a:r>
            <a:endParaRPr lang="zh-CN" altLang="zh-CN" sz="32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十六进制转十进制：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3A8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936</a:t>
            </a:r>
            <a:endParaRPr lang="zh-CN" altLang="zh-CN" sz="32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十进制转二进制：</a:t>
            </a:r>
            <a:endParaRPr lang="zh-CN" altLang="zh-CN" sz="3200" kern="100" dirty="0">
              <a:solidFill>
                <a:srgbClr val="002060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7" y="5219095"/>
            <a:ext cx="6635076" cy="314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76026" y="9153435"/>
            <a:ext cx="3095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即</a:t>
            </a:r>
            <a:r>
              <a:rPr lang="en-US" altLang="zh-CN" sz="3200" dirty="0">
                <a:solidFill>
                  <a:srgbClr val="002060"/>
                </a:solidFill>
              </a:rPr>
              <a:t>53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110101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5172" y="0"/>
            <a:ext cx="812006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小数部分：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 .3125 × 2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0.6250 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整数为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 0.6250 × 2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1.25 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整数为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 0.25 ×2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0.50  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整数为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 0.50 × 2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1.0    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整数为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即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0.3125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0.0101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二进制转八进制：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101 011 110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536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      357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11 101 111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二进制转十六进制：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5AB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101  1010  1011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        1  1001  0100  1011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194B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19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取余法求二进制数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void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put(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number)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if(number&gt;0)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 i=number%2;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number=number/2;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put(number);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number;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&gt;&gt;number;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if(number==0)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put(number);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3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位运算求二进制数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number,i,j,m,ok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s[50];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memset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(s,0,sizeof(s));//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将数组所有元素初始化为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&gt;&gt;number;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for(i=1;i&lt;=32;i++)  //32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位的编译器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m=number&gt;&gt;(i-1)&amp;1;//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将每一位移到最右端与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进行与运算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s[i]=m;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for(i=49;i&gt;=1;i--)//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倒序输出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if(ok==0 &amp;&amp; s[i]==1)//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忽略前面的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ok=1;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if(ok==1)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&lt;&lt;s[i];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9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十进制数转为十六进制数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number,m,i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string 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&gt;&gt;number;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for(i=0;i&lt;=7;i++)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m=number&gt;&gt;(i*4) &amp;15;//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15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进行与运算后，再右移四位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if(m&lt;10)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s=char(m+48)+s;//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处理数字，注意相加的前后顺序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else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s=char(55+m)+s;//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处理字母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while(s[0]=='0')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s.erase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(0,1);  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删除前导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&lt;&lt;s;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74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607" y="57773"/>
            <a:ext cx="7560840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/*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程序名称：十进制数转换为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进制数</a:t>
            </a: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*</a:t>
            </a:r>
            <a:r>
              <a:rPr lang="en-US" altLang="zh-CN" sz="2800" dirty="0" smtClean="0">
                <a:solidFill>
                  <a:srgbClr val="002060"/>
                </a:solidFill>
              </a:rPr>
              <a:t>/ 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string </a:t>
            </a:r>
            <a:r>
              <a:rPr lang="en-US" altLang="zh-CN" sz="2800" dirty="0">
                <a:solidFill>
                  <a:srgbClr val="002060"/>
                </a:solidFill>
              </a:rPr>
              <a:t>fun(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x,int</a:t>
            </a:r>
            <a:r>
              <a:rPr lang="en-US" altLang="zh-CN" sz="2800" dirty="0">
                <a:solidFill>
                  <a:srgbClr val="002060"/>
                </a:solidFill>
              </a:rPr>
              <a:t> n)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const</a:t>
            </a:r>
            <a:r>
              <a:rPr lang="en-US" altLang="zh-CN" sz="2800" dirty="0">
                <a:solidFill>
                  <a:srgbClr val="002060"/>
                </a:solidFill>
              </a:rPr>
              <a:t> string a="0123456789ABCDEF";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string s="";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if(x==0)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return "0";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while(x&gt;0)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s=a[</a:t>
            </a:r>
            <a:r>
              <a:rPr lang="en-US" altLang="zh-CN" sz="2800" dirty="0" err="1">
                <a:solidFill>
                  <a:srgbClr val="002060"/>
                </a:solidFill>
              </a:rPr>
              <a:t>x%n</a:t>
            </a:r>
            <a:r>
              <a:rPr lang="en-US" altLang="zh-CN" sz="2800" dirty="0">
                <a:solidFill>
                  <a:srgbClr val="002060"/>
                </a:solidFill>
              </a:rPr>
              <a:t>]+s;//</a:t>
            </a:r>
            <a:r>
              <a:rPr lang="zh-CN" altLang="en-US" sz="2800" dirty="0">
                <a:solidFill>
                  <a:srgbClr val="002060"/>
                </a:solidFill>
              </a:rPr>
              <a:t>后取的余数放在前面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>
                <a:solidFill>
                  <a:srgbClr val="002060"/>
                </a:solidFill>
              </a:rPr>
              <a:t>x=x/n;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s;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x,n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&gt;&gt;x&gt;&gt;n;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&lt;&lt;fun(</a:t>
            </a:r>
            <a:r>
              <a:rPr lang="en-US" altLang="zh-CN" sz="2800" dirty="0" err="1">
                <a:solidFill>
                  <a:srgbClr val="002060"/>
                </a:solidFill>
              </a:rPr>
              <a:t>x,n</a:t>
            </a:r>
            <a:r>
              <a:rPr lang="en-US" altLang="zh-CN" sz="2800" dirty="0">
                <a:solidFill>
                  <a:srgbClr val="002060"/>
                </a:solidFill>
              </a:rPr>
              <a:t>)&lt;&lt;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7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十进制小数转为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</a:t>
            </a:r>
            <a:r>
              <a:rPr lang="zh-CN" altLang="en-US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制</a:t>
            </a: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double x;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string 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void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fun(double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x,int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const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string a="0123456789ABCDEF";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u;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s='.';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while(x&gt;0 &amp;&amp; m&gt;0)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 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m--;//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可用小数位数减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x=x*n;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s+a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(x)];//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取余数依次放后面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x=x-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(x);//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取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X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的小数部分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&gt;&gt;x&gt;&gt;n;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 (x&lt;1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fun(x,n,20);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进制转为十进制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fun(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n,string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s)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i,t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for(i=0;i&lt;=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s.size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();i++)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if(s[i]&gt;='0' &amp;&amp; s[i]&lt;='9')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t=t*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[i]-48;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else if(s[i]&gt;='A' &amp;&amp; s[i]&lt;='F')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t=t*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[i]-55;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else if(s[i]&gt;='a' &amp;&amp; s[i]&lt;='f')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t=t*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[i]-87;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t;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string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&lt;&lt;fun(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n,str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14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进制小数转换为</a:t>
            </a:r>
            <a:r>
              <a:rPr lang="zh-CN" altLang="en-US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十进制</a:t>
            </a: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double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x,t,j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double fun(double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n,string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s)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s.size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(); i&gt;=1; 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if(s[i]&gt;='0' &amp;&amp; s[i]&lt;='9')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[i]-48;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else if(s[i]&gt;='A' &amp;&amp; s[i]&lt;='F')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[i]-55;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else if(s[i]&gt;='a' &amp;&amp; s[i]&lt;='f')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t=t/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[i]-97;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j=t/n;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j;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string 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&lt;&lt;fun(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2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8164"/>
            <a:ext cx="81200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进制数加法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N(N&lt;37)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进制数加法运算问题，即从键盘输入一个小于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37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的正整数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，再输入符合要求的两个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进制数，求两者之和，输出结果仍为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进制数。</a:t>
            </a:r>
          </a:p>
        </p:txBody>
      </p:sp>
    </p:spTree>
    <p:extLst>
      <p:ext uri="{BB962C8B-B14F-4D97-AF65-F5344CB8AC3E}">
        <p14:creationId xmlns:p14="http://schemas.microsoft.com/office/powerpoint/2010/main" val="35251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" y="-25443"/>
            <a:ext cx="8241818" cy="299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1639" y="3464838"/>
            <a:ext cx="71287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补码的加减法运算十分方便，它不必判断数的正负，只要符号位参加运算，便能自动得到正确的结果。假设机器字长为</a:t>
            </a:r>
            <a:r>
              <a:rPr lang="en-US" altLang="zh-CN" sz="3200" dirty="0">
                <a:solidFill>
                  <a:srgbClr val="002060"/>
                </a:solidFill>
              </a:rPr>
              <a:t>8</a:t>
            </a:r>
            <a:r>
              <a:rPr lang="zh-CN" altLang="en-US" sz="3200" dirty="0">
                <a:solidFill>
                  <a:srgbClr val="002060"/>
                </a:solidFill>
              </a:rPr>
              <a:t>位，下列例子说明补码的加法。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" y="5599075"/>
            <a:ext cx="3351581" cy="283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4" y="6993494"/>
            <a:ext cx="3711534" cy="281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0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string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a,b,w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x[100],y[100];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i,k,N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for(i=0;i&lt;=N-1;i++)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{//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if(i&lt;10)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w=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w+char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(i+48);//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数字的处理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else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w=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w+char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(55+i);//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字母的处理                   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//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&lt;&lt;w&lt;&lt;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0123...ABC...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序列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&gt;&gt;a&gt;&gt;b;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a.length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b.length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a='0'+a;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b.length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a.length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b='0'+b;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a='0'+a;//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前面多加一位，用于进位   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b='0'+b;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//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&lt;&lt;a&lt;&lt;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&lt;&lt;b&lt;&lt;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检查输出是否正确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for(i=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a.length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()-1;i&gt;=0;i--)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x[i]=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w.find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(a[i],0);//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查找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a[i]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在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中的位置获得真实的数字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y[i]=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w.find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(b[i],0);//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转换到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x,y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数组中准备相加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26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for(i=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a.length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()-1;i&gt;=0;i--)//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进位加法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x[i]=x[i]+y[i];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if(x[i]&gt;=N)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k=i;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while(x[k]&gt;=N)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x[k]=x[k]-N;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x[k-1]++;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k--;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}                  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for(i=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a.length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()-1;i&gt;=0;i--)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a[i]=w[x[i]];//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转换为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即是加法又是总数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while(a[0]=='0')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a.erase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(0,1);  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删除前导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&lt;&lt;a&lt;&lt;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06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14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上机实践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二进制分类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若将一个正整数化为二进制数，在此二进制数中，我们将数字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的个数多于数字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的个数的这类二进制数称为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类数，否则就称其为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例如：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(13)10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(1101)2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，其中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，则称此数为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类数；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(10)10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(1010)2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，其中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的个数也为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，称此数为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类数；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(24)10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(11000)2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，其中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，则称此数为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类数；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程序要求：求出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～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之中全部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两类数的个数。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输入格式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两个整数，即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输出格式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一行，包含两个整数，分别是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类数和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类数的个数，中间用单个空格隔开。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输入样例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1 1000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输出样例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538 462</a:t>
            </a:r>
          </a:p>
        </p:txBody>
      </p:sp>
    </p:spTree>
    <p:extLst>
      <p:ext uri="{BB962C8B-B14F-4D97-AF65-F5344CB8AC3E}">
        <p14:creationId xmlns:p14="http://schemas.microsoft.com/office/powerpoint/2010/main" val="15646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7804447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【上机实践】确定进制</a:t>
            </a:r>
          </a:p>
          <a:p>
            <a:pPr indent="276225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宋体"/>
                <a:ea typeface="宋体"/>
                <a:cs typeface="Times New Roman"/>
              </a:rPr>
              <a:t>6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42 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对十进制来说是错误的，但是对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进制来说却是正确的。即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6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42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42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54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32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你的任务是编写一段程序，读入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个整数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q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，然后确定一个进制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16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），使得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q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。如过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有很多选择，则输出最小的那个进制。如果没有合适的进制，则输出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【输入格式】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一行给出三个整数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q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r(1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p,q,r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1000000)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【输出格式】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一个整数：即令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q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成立的最小的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【输入样例】</a:t>
            </a:r>
          </a:p>
          <a:p>
            <a:pPr indent="276225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宋体"/>
                <a:ea typeface="宋体"/>
                <a:cs typeface="Times New Roman"/>
              </a:rPr>
              <a:t>11 11 121</a:t>
            </a:r>
            <a:endParaRPr lang="zh-CN" altLang="zh-CN" sz="32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【输出样例】</a:t>
            </a:r>
          </a:p>
          <a:p>
            <a:pPr indent="276225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宋体"/>
                <a:ea typeface="宋体"/>
                <a:cs typeface="Times New Roman"/>
              </a:rPr>
              <a:t>3</a:t>
            </a:r>
            <a:endParaRPr lang="zh-CN" altLang="zh-CN" sz="3200" kern="100" dirty="0">
              <a:solidFill>
                <a:srgbClr val="002060"/>
              </a:solidFill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1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逃跑路线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修罗王被打败了，他要从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地逃到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地，如图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10.1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所示。逃跑时，修罗王只能向右走或向上走，假设向上走用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表示，向右走用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表示。请编程统计出修罗王从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地有多少种走法，打印出每一种走法，如：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0010101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就是一种走法。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51" y="3862919"/>
            <a:ext cx="4402307" cy="15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6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80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i,j,t,a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,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len,r,r0,r1;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string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b,jg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for(i=7; i&lt;=112;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a=i,r0=0,r1=0,jg="";//r0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统计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,r1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统计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do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r=a%2;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if(r==1)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r1++,b='1';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else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r0++,b='0';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b+jg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逐位组成方案存到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jp</a:t>
            </a:r>
            <a:endParaRPr lang="en-US" altLang="zh-CN" sz="24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a=a/2;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}while(a!=0);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不断取余拆位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jg.size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&lt;7)//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填满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7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for(j=1; j&lt;=7-len; ++j)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='0'+jg;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if(r1==3 &amp;&amp; r0+7-len==4)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t++;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&lt;&lt;" 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&lt;&lt;"\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="&lt;&lt;t&lt;&lt;"\n";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75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牛记数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叶妍霜三人在追赶修罗王的过程中迷失了方向，这时他们遇到了一头神牛，这头神牛只会二进制数，在泥地上它用一个脚印表示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，而用它的脚来表示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，显然它最多能表示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个位置上的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现给定一个范围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t](1≤s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t≤15000000)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，请问这头牛可以表示其中的多少个数？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只一行，两个整数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t.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只一行，用少于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的二进制数可表示在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t]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中的数的个数。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输入样例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100 105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输出样例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215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牛记数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 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s,t,c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&gt;&gt;s&gt;&gt;t;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s;i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&lt;=t;++i)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cc=0;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i;x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&gt;0;x/=2)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cc+=x%2;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c+=(cc&lt;=4);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&lt;&lt;c&lt;&lt;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38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牛记数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 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s,t,c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&gt;&gt;s&gt;&gt;t;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s;i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&lt;=t;++i)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cc=0;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i;x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 &amp;&amp; cc&lt;5;x-=x&amp;-x)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cc++;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c+=(cc&lt;=4);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&lt;&lt;c&lt;&lt;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牛记数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 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s,t,c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&gt;&gt;s&gt;&gt;t;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s;i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&lt;=t;++i)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cc=0;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i;x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 &amp;&amp; cc&lt;5;x-=x&amp;-x)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cc++;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c+=(cc&lt;=4);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&lt;&lt;c&lt;&lt;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990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7" y="228799"/>
            <a:ext cx="492219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95" y="3716087"/>
            <a:ext cx="4766424" cy="320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5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牛记数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 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s,t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bit[1&lt;&lt;16];//bit[65536]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	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i=0;i&lt;65536;++i)//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预处理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cc=0;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i;x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&gt;0;x/=2)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cc+=x%2;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bit[i]=cc;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&gt;&gt;s&gt;&gt;t;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s;i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&lt;=t;++i)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c+=( bit[(i&gt;&gt;16)] + bit[(i &amp; 0xffff)] )&lt;=4;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&lt;&lt;c&lt;&lt;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23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牛数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由于神牛所表达的信息有限，无法获知修罗王的去向，因此楚继光帮助神牛找到了几根树枝，这样表示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的个数最多可达到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个，请计算在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t]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范围内所能表达数的个数。其中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1≤n≤50;1≤s≤t≤100,000,000,000,000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只一行，三个整数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只一行，用不多于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的二进制数可表示在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[s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t]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中的数的个数。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输入样例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4 100 105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输出样例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49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const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M=64;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n,s,t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f[M][M];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cal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len,b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[M];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=0;x&gt;0;x/=2)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b[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++]=x%2;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long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i=0,c=0;i&lt;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&amp;&amp;  c&lt;n;++i)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if(b[len-i-1]==1)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+=f[len-i-1][n-c];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c++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     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&gt;&gt;n&gt;&gt;s&gt;&gt;t;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i=0;i&lt;M;++i)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f[i][0]=1,f[0][i]=1;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i=1;i&lt;M;++i)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j=1;j&lt;M;++j)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f[i][j]=f[i-1][j]+f[i-1][j-1];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cal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(t)-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cal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(s-1)&lt;&lt;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98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【题目描述】求方位值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神牛告知了修罗王的去向，但所给出的数字太过于复杂，需要经过处理，处理方法是求</a:t>
            </a:r>
            <a:r>
              <a:rPr lang="en-US" altLang="zh-CN" sz="3600" kern="1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lang="en-US" altLang="zh-CN" sz="3600" kern="100" baseline="300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lang="en-US" altLang="zh-CN" sz="3600" kern="1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%n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的值，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en-US" altLang="zh-CN" sz="36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令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的二进制表示为</a:t>
            </a:r>
            <a:r>
              <a:rPr lang="en-US" altLang="zh-CN" sz="3600" kern="1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en-US" altLang="zh-CN" sz="3600" kern="100" baseline="-250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en-US" altLang="zh-CN" sz="3600" kern="1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en-US" altLang="zh-CN" sz="3600" kern="100" baseline="-25000" dirty="0" err="1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36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36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…b</a:t>
            </a:r>
            <a:r>
              <a:rPr lang="en-US" altLang="zh-CN" sz="36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en-US" altLang="zh-CN" sz="3600" kern="100" baseline="-25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。则</a:t>
            </a:r>
            <a:r>
              <a:rPr lang="en-US" altLang="zh-CN" sz="36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:</a:t>
            </a:r>
            <a:endParaRPr lang="zh-CN" altLang="zh-CN" sz="3600" kern="100" dirty="0">
              <a:solidFill>
                <a:srgbClr val="002060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1" y="3951288"/>
            <a:ext cx="7277833" cy="247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1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求方位值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 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a,n,m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mm)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if(mm==1)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return a;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if(mm==0)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return 1;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temp=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(mm/2)%n;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if(mm%2==1)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return (temp*temp*a)%n;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(temp*temp)%n;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&gt;&gt;a&gt;&gt;m&gt;&gt;n;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(m)&lt;&lt;"\n";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5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灯泡迷阵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邪狼躲进了灯泡迷阵中，即有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个灯泡排列成环形（灯泡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左边是灯泡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左边是灯泡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左边是灯光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…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左边是灯泡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。在时刻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时，有的灯泡是亮的，有的不亮。灯泡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在时间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t+1(t≥0)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改变状态（亮→不亮，不亮→亮）当且仅当灯泡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左边的灯光在时刻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是亮的。要想抓捕邪狼，就必须编程在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秒时间内算出在时刻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时，每个灯泡的状态（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n≤106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m≤109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），否则贸然进去会有生命危险。</a:t>
            </a:r>
          </a:p>
        </p:txBody>
      </p:sp>
    </p:spTree>
    <p:extLst>
      <p:ext uri="{BB962C8B-B14F-4D97-AF65-F5344CB8AC3E}">
        <p14:creationId xmlns:p14="http://schemas.microsoft.com/office/powerpoint/2010/main" val="35912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n,m,t,two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bool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a[1000000][2],in;  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滚动数组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&gt;&gt;n&gt;&gt;m;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i&lt;n;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&gt;&gt;a[i][0];   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while(t&lt;m)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two=-1;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while(t+(1&lt;&lt;two+1)&lt;=m)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two++;      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找到最大的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t+2^k&lt;=m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i&lt;n;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a[i][in^1]=a[i][in]^a[(i-(1&lt;&lt;two)%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)%n][in];   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状态转移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in^=1;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t+=(1&lt;&lt;two);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i&lt;n;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&lt;&lt;a[i][in];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&lt;&lt;"\n";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044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硬币阵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邪狼躲进了硬币阵中，硬币阵有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n(1≤n≤50000)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行硬币，每行有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m(1≤m≤10)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个硬币，排成一个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n×m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的方阵，有的正面朝上，有的反面朝上。我们每次可以把一整行或一整列的所有硬币翻过来，只有在得到的正面朝上的硬币最多时，才是抓捕邪狼的最佳时机，请算出正面朝上的硬币最多为多少？</a:t>
            </a:r>
          </a:p>
        </p:txBody>
      </p:sp>
      <p:sp>
        <p:nvSpPr>
          <p:cNvPr id="2" name="矩形 1"/>
          <p:cNvSpPr/>
          <p:nvPr/>
        </p:nvSpPr>
        <p:spPr>
          <a:xfrm>
            <a:off x="423628" y="5773415"/>
            <a:ext cx="72728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显然两次翻转同一列或同一行，相当于不翻转。于是所有列的翻转方案最多只有</a:t>
            </a:r>
            <a:r>
              <a:rPr lang="en-US" altLang="zh-CN" sz="2800" dirty="0">
                <a:solidFill>
                  <a:srgbClr val="002060"/>
                </a:solidFill>
              </a:rPr>
              <a:t>2m</a:t>
            </a:r>
            <a:r>
              <a:rPr lang="zh-CN" altLang="en-US" sz="2800" dirty="0">
                <a:solidFill>
                  <a:srgbClr val="002060"/>
                </a:solidFill>
              </a:rPr>
              <a:t>种。因此可以枚举</a:t>
            </a:r>
            <a:r>
              <a:rPr lang="en-US" altLang="zh-CN" sz="2800" dirty="0">
                <a:solidFill>
                  <a:srgbClr val="002060"/>
                </a:solidFill>
              </a:rPr>
              <a:t>2m</a:t>
            </a:r>
            <a:r>
              <a:rPr lang="zh-CN" altLang="en-US" sz="2800" dirty="0">
                <a:solidFill>
                  <a:srgbClr val="002060"/>
                </a:solidFill>
              </a:rPr>
              <a:t>个列的翻转方案，对于每个方案，扫描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行，对于每行中翻与不翻两种情况下正面朝上硬币数的较大者，进行累加，最终求得</a:t>
            </a:r>
            <a:r>
              <a:rPr lang="en-US" altLang="zh-CN" sz="2800" dirty="0">
                <a:solidFill>
                  <a:srgbClr val="002060"/>
                </a:solidFill>
              </a:rPr>
              <a:t>2m</a:t>
            </a:r>
            <a:r>
              <a:rPr lang="zh-CN" altLang="en-US" sz="2800" dirty="0">
                <a:solidFill>
                  <a:srgbClr val="002060"/>
                </a:solidFill>
              </a:rPr>
              <a:t>个累加和中的最大者。但此算法为</a:t>
            </a:r>
            <a:r>
              <a:rPr lang="en-US" altLang="zh-CN" sz="2800" dirty="0">
                <a:solidFill>
                  <a:srgbClr val="002060"/>
                </a:solidFill>
              </a:rPr>
              <a:t>O</a:t>
            </a:r>
            <a:r>
              <a:rPr lang="zh-CN" altLang="en-US" sz="2800" dirty="0">
                <a:solidFill>
                  <a:srgbClr val="002060"/>
                </a:solidFill>
              </a:rPr>
              <a:t>（</a:t>
            </a:r>
            <a:r>
              <a:rPr lang="en-US" altLang="zh-CN" sz="2800" dirty="0">
                <a:solidFill>
                  <a:srgbClr val="002060"/>
                </a:solidFill>
              </a:rPr>
              <a:t>n×m×2m</a:t>
            </a:r>
            <a:r>
              <a:rPr lang="zh-CN" altLang="en-US" sz="2800" dirty="0">
                <a:solidFill>
                  <a:srgbClr val="002060"/>
                </a:solidFill>
              </a:rPr>
              <a:t>）时间复杂度，当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较大时，程序会超时。</a:t>
            </a:r>
          </a:p>
        </p:txBody>
      </p:sp>
    </p:spTree>
    <p:extLst>
      <p:ext uri="{BB962C8B-B14F-4D97-AF65-F5344CB8AC3E}">
        <p14:creationId xmlns:p14="http://schemas.microsoft.com/office/powerpoint/2010/main" val="98406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12049"/>
            <a:ext cx="8120064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&gt;&gt;n&gt;&gt;m;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i&lt;(1&lt;&lt;m);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j=i; j&gt;0; j&gt;&gt;=1)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[i]+=j&amp;1;   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算出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到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1023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个数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i&lt;n; 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 j&lt;m; ++j)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[i][j];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 i&lt;(1&lt;&lt;m); ++i)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枚举列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k=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i,j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=m; j&gt;0; --j)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[j]=k&amp;1;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k&gt;&gt;=1;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 j&lt;n; ++j)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改变状态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k=0; k&lt;m; ++k)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[j][k]^=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[k];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sum=0;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 j&lt;n; ++j)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计算最大值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temp=0;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k=0; k&lt;m; ++k)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temp+=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[j][k];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sum+=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maxx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temp,m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-temp);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maxx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ans,sum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 j&lt;n; ++j)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状态改回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k=0; k&lt;m; ++k)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[j][k]^=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[k];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4959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逃跑路线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修罗王被打败了，他要从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地逃到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地，如图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10.1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所示。逃跑时，修罗王只能向右走或向上走，假设向上走用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表示，向右走用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表示。请编程统计出修罗王从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地有多少种走法，打印出每一种走法，如：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0010101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就是一种走法。</a:t>
            </a:r>
          </a:p>
        </p:txBody>
      </p:sp>
    </p:spTree>
    <p:extLst>
      <p:ext uri="{BB962C8B-B14F-4D97-AF65-F5344CB8AC3E}">
        <p14:creationId xmlns:p14="http://schemas.microsoft.com/office/powerpoint/2010/main" val="31976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" y="23772"/>
            <a:ext cx="8129573" cy="214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" y="2173015"/>
            <a:ext cx="816358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" y="4333255"/>
            <a:ext cx="816358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" y="7213575"/>
            <a:ext cx="816358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5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&gt;&gt;n&gt;&gt;m;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i=0;i&lt;(1&lt;&lt;m);++i)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i;j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&gt;0;j&gt;&gt;=1)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[i]+=j&amp;1;    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算出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到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1023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i=0;i&lt;n;++i)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j=0;j&lt;m;++j)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&gt;&gt;a;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[i]=(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[i]&lt;&lt;1)+a;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i=0;i&lt;(1&lt;&lt;m);++i)//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枚举列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j=0;j&lt;n;++j)//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改变状态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[j]^=i;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sum=0;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j=0;j&lt;n;++j)//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计算最大值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sum+=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maxx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[j]],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num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[j]]^((1&lt;&lt;m)-1));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maxx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ans,sum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j=0;j&lt;n;++j)//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状态改回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[j]^=i;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&lt;&lt;"\n";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return 0;</a:t>
            </a:r>
            <a:endParaRPr lang="zh-CN" altLang="en-US" sz="28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63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112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瞬移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叶妍霜等人好不容易找到修罗王所在的地点坐标，但是等赶到该地点，却没有发现修罗王的踪影，原来修罗王使用了魔法中的瞬移技能，即将一个正整数坐标进行高低位交换，即改变了最终的地点坐标。所谓高低位交换是这样的：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给出一个小于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232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的正整数。这个数可以用一个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位的二进制数表示（不足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补足）。我们称这个二进制数的前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位为“高位”，后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位为“低位”。将它的高低位交换，我们可以得到一个新的数。试问这个新的数是多少？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例如数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1314520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用二进制表示为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0000 0000 0001 0100 0000 1110 1101 1000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（添加了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个前导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补足为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位），其中前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位为高位，即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0000 0000 0001 0100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；后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位为低位，即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0000 1110 1101 1000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。将它的高低位进行交换，我们得到了一个新的二进制数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0000 1110 1101 1000 0000 0000 0001 0100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。它即十进制的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249036820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007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=0,i=31,b[32]={0};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long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a[]={32768,     16384,     8192,       4096,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2048,      1024,      512,        256,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128,       64,        32,         16,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8,         4,         2,          1,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2147483648ll,1073741824ll,536870912ll,  268435456,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134217728, 67108864,  33554432,   16777216,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8388608,   4194304,   2097152,    1048576,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   524288,    262144,    131072,     65536   };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while(n!=0)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b[i--]=n%2;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n=n/2;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for(i=0;i&lt;32;i++)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if(b[i]==1)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s+=a[i];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&lt;&lt;s&lt;&lt;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9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瞬移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unsigned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n=(n&gt;&gt;16)|(n&lt;&lt;16);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&lt;&lt;n&lt;&lt;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24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二进制逆序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众所周知，黑暗系魔法与光明系魔法的使用是完全相反的，因此对一个数的二进制读取也是相反的，下面的程序读入一个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位整数并输出它的二进制倒序后所表示的数。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输入：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1314520  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（二进制为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00000000000101000000111011011000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输出：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460335104  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（二进制为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00011011011100000010100000000000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094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例题描述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格雷码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墨老师告诉叶妍霜，她已经收到了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所国外魔法大学的入学通知书，她可以去实地考察这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所大学，最后选择一所合适的大学，为了保证最终结果客观，她决定采取全组合遍历的方式（我们知道这比较笨，但也是最有效的）。按照传统方法，我们用二进制数的顺序来遍历所有可能的组合。例如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时，可以从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0000→0001→0010→0011→0100→…→1111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这样的顺序对每种状态进行测试。这个顺序很不科学，很多时候状态的转移都很耗时。比如从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0111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时，需要结束考察前三个学校，然后单独考察第四个学校，这样做肯定很麻烦。因此，叶妍霜希望知道，是否有一种方法可以使得，从没有选择学校这一状态出发，每次只改变一个学校的关系（考察或者结束），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15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次操作后恰好遍历完所有可能的组合（最终状态不一定是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1111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34196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解决这个问题的方法很巧妙。假如已经知道了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n=2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时的合法遍历顺序如下：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那么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时的合法遍历顺序呢？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时一共有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种状态，其中前面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个把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的遍历顺序照搬下来，然后把它们对称翻折下去并在最前面加上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作为后面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个状态：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010  ↑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110  ↓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896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用这种方法得到的遍历顺序显然符合要求。首先，上面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个状态恰好是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时的所有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种组合，因为它们是在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的全部四种组合的基础上考虑选不选第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个元素所得到的。然后看到，后面一半的状态应该和前面一半一样满足“相邻状态间仅一位不同”的限制，而“镜面”处则是最前面那一位数不同。再次翻折三阶遍历顺序，我们就得到了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的答案：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0010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0110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0100//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从此处翻折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1110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1011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9929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这种遍历顺序作为一种编码方式存在，叫做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码（格雷码）。它的应用范围很广。比如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阶的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码相当于在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维立方体上的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Hamilton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回路，因为沿着立方体上的边走一步，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维坐标中只会有一个值改变。再比如，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码和汉诺塔问题等价。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码改变的是第几个数，汉诺塔就该移动哪个盘子。假设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阶的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码每次改变的元素所在位置依次为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1→2→1→3→1→2→1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，这正好是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阶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Hanoi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塔每次移动盘子编号。如果可以快速求出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码的第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个数是多少，就可以输出任意步数后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Hanoi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塔的移动步骤。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表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10.8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是二进制数和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码的对照表，可以看到左边的数异或自身右移的结果就等于右边的数。即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Gray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码的第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个数是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 ^ (n &gt;&gt; 1)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196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74838"/>
              </p:ext>
            </p:extLst>
          </p:nvPr>
        </p:nvGraphicFramePr>
        <p:xfrm>
          <a:off x="1035695" y="34479"/>
          <a:ext cx="5544616" cy="7056783"/>
        </p:xfrm>
        <a:graphic>
          <a:graphicData uri="http://schemas.openxmlformats.org/drawingml/2006/table">
            <a:tbl>
              <a:tblPr firstRow="1" firstCol="1" bandRow="1"/>
              <a:tblGrid>
                <a:gridCol w="3047640"/>
                <a:gridCol w="2496976"/>
              </a:tblGrid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二进制数</a:t>
                      </a: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Gray</a:t>
                      </a:r>
                      <a:r>
                        <a:rPr lang="zh-CN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000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000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001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001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010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011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011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010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100 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110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101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111</a:t>
                      </a:r>
                      <a:endParaRPr lang="zh-CN" sz="44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110 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101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0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111</a:t>
                      </a:r>
                      <a:endParaRPr lang="zh-CN" sz="44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100</a:t>
                      </a:r>
                      <a:endParaRPr lang="zh-CN" sz="44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501607"/>
            <a:ext cx="81200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从二进制数的角度看，“镜像”位置上的数即是对原数进行</a:t>
            </a:r>
            <a:r>
              <a:rPr lang="en-US" altLang="zh-CN" sz="2800" dirty="0">
                <a:solidFill>
                  <a:srgbClr val="002060"/>
                </a:solidFill>
              </a:rPr>
              <a:t>not</a:t>
            </a:r>
            <a:r>
              <a:rPr lang="zh-CN" altLang="en-US" sz="2800" dirty="0">
                <a:solidFill>
                  <a:srgbClr val="002060"/>
                </a:solidFill>
              </a:rPr>
              <a:t>运算后的结果。比如，第</a:t>
            </a:r>
            <a:r>
              <a:rPr lang="en-US" altLang="zh-CN" sz="2800" dirty="0">
                <a:solidFill>
                  <a:srgbClr val="002060"/>
                </a:solidFill>
              </a:rPr>
              <a:t>3</a:t>
            </a:r>
            <a:r>
              <a:rPr lang="zh-CN" altLang="en-US" sz="2800" dirty="0">
                <a:solidFill>
                  <a:srgbClr val="002060"/>
                </a:solidFill>
              </a:rPr>
              <a:t>个数</a:t>
            </a:r>
            <a:r>
              <a:rPr lang="en-US" altLang="zh-CN" sz="2800" dirty="0">
                <a:solidFill>
                  <a:srgbClr val="002060"/>
                </a:solidFill>
              </a:rPr>
              <a:t>010</a:t>
            </a:r>
            <a:r>
              <a:rPr lang="zh-CN" altLang="en-US" sz="2800" dirty="0">
                <a:solidFill>
                  <a:srgbClr val="002060"/>
                </a:solidFill>
              </a:rPr>
              <a:t>和倒数第</a:t>
            </a:r>
            <a:r>
              <a:rPr lang="en-US" altLang="zh-CN" sz="2800" dirty="0">
                <a:solidFill>
                  <a:srgbClr val="002060"/>
                </a:solidFill>
              </a:rPr>
              <a:t>3</a:t>
            </a:r>
            <a:r>
              <a:rPr lang="zh-CN" altLang="en-US" sz="2800" dirty="0">
                <a:solidFill>
                  <a:srgbClr val="002060"/>
                </a:solidFill>
              </a:rPr>
              <a:t>个数</a:t>
            </a:r>
            <a:r>
              <a:rPr lang="en-US" altLang="zh-CN" sz="2800" dirty="0">
                <a:solidFill>
                  <a:srgbClr val="002060"/>
                </a:solidFill>
              </a:rPr>
              <a:t>101</a:t>
            </a:r>
            <a:r>
              <a:rPr lang="zh-CN" altLang="en-US" sz="2800" dirty="0">
                <a:solidFill>
                  <a:srgbClr val="002060"/>
                </a:solidFill>
              </a:rPr>
              <a:t>的每一位都正好相反。假设这两个数分别为</a:t>
            </a:r>
            <a:r>
              <a:rPr lang="en-US" altLang="zh-CN" sz="2800" dirty="0">
                <a:solidFill>
                  <a:srgbClr val="002060"/>
                </a:solidFill>
              </a:rPr>
              <a:t>x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y</a:t>
            </a:r>
            <a:r>
              <a:rPr lang="zh-CN" altLang="en-US" sz="2800" dirty="0">
                <a:solidFill>
                  <a:srgbClr val="002060"/>
                </a:solidFill>
              </a:rPr>
              <a:t>，那么</a:t>
            </a:r>
            <a:r>
              <a:rPr lang="en-US" altLang="zh-CN" sz="2800" dirty="0">
                <a:solidFill>
                  <a:srgbClr val="002060"/>
                </a:solidFill>
              </a:rPr>
              <a:t>x ^ (x &gt;&gt; 1)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y ^ (y &gt;&gt; 1)</a:t>
            </a:r>
            <a:r>
              <a:rPr lang="zh-CN" altLang="en-US" sz="2800" dirty="0">
                <a:solidFill>
                  <a:srgbClr val="002060"/>
                </a:solidFill>
              </a:rPr>
              <a:t>的结果只有一点不同：后者的首位是</a:t>
            </a:r>
            <a:r>
              <a:rPr lang="en-US" altLang="zh-CN" sz="28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，前者的首位是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>
                <a:solidFill>
                  <a:srgbClr val="002060"/>
                </a:solidFill>
              </a:rPr>
              <a:t>。而这正好是</a:t>
            </a:r>
            <a:r>
              <a:rPr lang="en-US" altLang="zh-CN" sz="2800" dirty="0">
                <a:solidFill>
                  <a:srgbClr val="002060"/>
                </a:solidFill>
              </a:rPr>
              <a:t>Gray</a:t>
            </a:r>
            <a:r>
              <a:rPr lang="zh-CN" altLang="en-US" sz="2800" dirty="0">
                <a:solidFill>
                  <a:srgbClr val="002060"/>
                </a:solidFill>
              </a:rPr>
              <a:t>码的生成方法。</a:t>
            </a:r>
          </a:p>
        </p:txBody>
      </p:sp>
    </p:spTree>
    <p:extLst>
      <p:ext uri="{BB962C8B-B14F-4D97-AF65-F5344CB8AC3E}">
        <p14:creationId xmlns:p14="http://schemas.microsoft.com/office/powerpoint/2010/main" val="41625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197916"/>
              </p:ext>
            </p:extLst>
          </p:nvPr>
        </p:nvGraphicFramePr>
        <p:xfrm>
          <a:off x="1611759" y="804863"/>
          <a:ext cx="4752527" cy="42217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747703"/>
                <a:gridCol w="3004824"/>
              </a:tblGrid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运算符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含义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&amp;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按位与（</a:t>
                      </a: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and</a:t>
                      </a: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|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按位或（</a:t>
                      </a: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or</a:t>
                      </a: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^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按位异或（</a:t>
                      </a: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xor</a:t>
                      </a: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~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取反</a:t>
                      </a: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(not)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&lt;&lt; 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左移（</a:t>
                      </a: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shl</a:t>
                      </a:r>
                      <a:r>
                        <a:rPr lang="zh-CN" sz="2800" kern="10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2060"/>
                          </a:solidFill>
                          <a:effectLst/>
                        </a:rPr>
                        <a:t>&gt;&gt; </a:t>
                      </a:r>
                      <a:endParaRPr lang="zh-CN" sz="2800" kern="10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002060"/>
                          </a:solidFill>
                          <a:effectLst/>
                        </a:rPr>
                        <a:t>右移</a:t>
                      </a:r>
                      <a:r>
                        <a:rPr lang="en-US" sz="2800" kern="100" dirty="0">
                          <a:solidFill>
                            <a:srgbClr val="002060"/>
                          </a:solidFill>
                          <a:effectLst/>
                        </a:rPr>
                        <a:t>(</a:t>
                      </a:r>
                      <a:r>
                        <a:rPr lang="en-US" sz="2800" kern="100" dirty="0" err="1">
                          <a:solidFill>
                            <a:srgbClr val="002060"/>
                          </a:solidFill>
                          <a:effectLst/>
                        </a:rPr>
                        <a:t>shr</a:t>
                      </a:r>
                      <a:r>
                        <a:rPr lang="en-US" sz="2800" kern="100" dirty="0">
                          <a:solidFill>
                            <a:srgbClr val="002060"/>
                          </a:solidFill>
                          <a:effectLst/>
                        </a:rPr>
                        <a:t>)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035695" y="6287164"/>
            <a:ext cx="5702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2060"/>
                </a:solidFill>
              </a:rPr>
              <a:t>位运算的优先级：</a:t>
            </a:r>
            <a:r>
              <a:rPr lang="en-US" altLang="zh-CN" sz="3600" dirty="0">
                <a:solidFill>
                  <a:srgbClr val="002060"/>
                </a:solidFill>
              </a:rPr>
              <a:t>not</a:t>
            </a:r>
            <a:r>
              <a:rPr lang="zh-CN" altLang="en-US" sz="3600" dirty="0">
                <a:solidFill>
                  <a:srgbClr val="002060"/>
                </a:solidFill>
              </a:rPr>
              <a:t>＞</a:t>
            </a:r>
            <a:r>
              <a:rPr lang="en-US" altLang="zh-CN" sz="3600" dirty="0">
                <a:solidFill>
                  <a:srgbClr val="002060"/>
                </a:solidFill>
              </a:rPr>
              <a:t>and</a:t>
            </a:r>
            <a:r>
              <a:rPr lang="zh-CN" altLang="en-US" sz="3600" dirty="0">
                <a:solidFill>
                  <a:srgbClr val="002060"/>
                </a:solidFill>
              </a:rPr>
              <a:t>，</a:t>
            </a:r>
            <a:r>
              <a:rPr lang="en-US" altLang="zh-CN" sz="3600" dirty="0" err="1">
                <a:solidFill>
                  <a:srgbClr val="002060"/>
                </a:solidFill>
              </a:rPr>
              <a:t>shl</a:t>
            </a:r>
            <a:r>
              <a:rPr lang="zh-CN" altLang="en-US" sz="3600" dirty="0">
                <a:solidFill>
                  <a:srgbClr val="002060"/>
                </a:solidFill>
              </a:rPr>
              <a:t>，</a:t>
            </a:r>
            <a:r>
              <a:rPr lang="en-US" altLang="zh-CN" sz="3600" dirty="0" err="1">
                <a:solidFill>
                  <a:srgbClr val="002060"/>
                </a:solidFill>
              </a:rPr>
              <a:t>shr</a:t>
            </a:r>
            <a:r>
              <a:rPr lang="zh-CN" altLang="en-US" sz="3600" dirty="0">
                <a:solidFill>
                  <a:srgbClr val="002060"/>
                </a:solidFill>
              </a:rPr>
              <a:t>＞</a:t>
            </a:r>
            <a:r>
              <a:rPr lang="en-US" altLang="zh-CN" sz="3600" dirty="0">
                <a:solidFill>
                  <a:srgbClr val="002060"/>
                </a:solidFill>
              </a:rPr>
              <a:t>or</a:t>
            </a:r>
            <a:r>
              <a:rPr lang="zh-CN" altLang="en-US" sz="3600" dirty="0">
                <a:solidFill>
                  <a:srgbClr val="002060"/>
                </a:solidFill>
              </a:rPr>
              <a:t>，</a:t>
            </a:r>
            <a:r>
              <a:rPr lang="en-US" altLang="zh-CN" sz="3600" dirty="0" err="1">
                <a:solidFill>
                  <a:srgbClr val="002060"/>
                </a:solidFill>
              </a:rPr>
              <a:t>xor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二维二进制矩阵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欲找到修罗王藏身之处必须要先通过一个二维二进制矩阵，通过的方法是把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到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 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n+m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的数写成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2n × 2m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的矩阵，使得位置相邻两数的二进制表示只有一位之差。 </a:t>
            </a:r>
          </a:p>
        </p:txBody>
      </p:sp>
      <p:sp>
        <p:nvSpPr>
          <p:cNvPr id="2" name="矩形 1"/>
          <p:cNvSpPr/>
          <p:nvPr/>
        </p:nvSpPr>
        <p:spPr>
          <a:xfrm>
            <a:off x="-25262" y="3409335"/>
            <a:ext cx="8120063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2060"/>
                </a:solidFill>
              </a:rPr>
              <a:t>int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  <a:r>
              <a:rPr lang="en-US" altLang="zh-CN" sz="2800" dirty="0">
                <a:solidFill>
                  <a:srgbClr val="002060"/>
                </a:solidFill>
              </a:rPr>
              <a:t>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x,y,m,n,u,temp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&gt;&gt;m&gt;&gt;n;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for(x=0;x&lt;=((1&lt;&lt;m)-1);x++)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{  u=(x^(x&gt;&gt;1))&lt;&lt;n;//</a:t>
            </a:r>
            <a:r>
              <a:rPr lang="zh-CN" altLang="en-US" sz="2800" dirty="0">
                <a:solidFill>
                  <a:srgbClr val="002060"/>
                </a:solidFill>
              </a:rPr>
              <a:t>输出数的左边是一个</a:t>
            </a:r>
            <a:r>
              <a:rPr lang="en-US" altLang="zh-CN" sz="2800" dirty="0">
                <a:solidFill>
                  <a:srgbClr val="002060"/>
                </a:solidFill>
              </a:rPr>
              <a:t>m</a:t>
            </a:r>
            <a:r>
              <a:rPr lang="zh-CN" altLang="en-US" sz="2800" dirty="0">
                <a:solidFill>
                  <a:srgbClr val="002060"/>
                </a:solidFill>
              </a:rPr>
              <a:t>位的</a:t>
            </a:r>
            <a:r>
              <a:rPr lang="en-US" altLang="zh-CN" sz="2800" dirty="0">
                <a:solidFill>
                  <a:srgbClr val="002060"/>
                </a:solidFill>
              </a:rPr>
              <a:t>Gray</a:t>
            </a:r>
            <a:r>
              <a:rPr lang="zh-CN" altLang="en-US" sz="2800" dirty="0">
                <a:solidFill>
                  <a:srgbClr val="002060"/>
                </a:solidFill>
              </a:rPr>
              <a:t>码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>
                <a:solidFill>
                  <a:srgbClr val="002060"/>
                </a:solidFill>
              </a:rPr>
              <a:t>for(y=0;y&lt;=((1&lt;&lt;n)-1);y++)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  temp=u|(y^(y&gt;&gt;1));//</a:t>
            </a:r>
            <a:r>
              <a:rPr lang="zh-CN" altLang="en-US" sz="2800" dirty="0">
                <a:solidFill>
                  <a:srgbClr val="002060"/>
                </a:solidFill>
              </a:rPr>
              <a:t>并上一个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位</a:t>
            </a:r>
            <a:r>
              <a:rPr lang="en-US" altLang="zh-CN" sz="2800" dirty="0">
                <a:solidFill>
                  <a:srgbClr val="002060"/>
                </a:solidFill>
              </a:rPr>
              <a:t>Gray</a:t>
            </a:r>
            <a:r>
              <a:rPr lang="zh-CN" altLang="en-US" sz="2800" dirty="0">
                <a:solidFill>
                  <a:srgbClr val="002060"/>
                </a:solidFill>
              </a:rPr>
              <a:t>码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setw</a:t>
            </a:r>
            <a:r>
              <a:rPr lang="en-US" altLang="zh-CN" sz="2800" dirty="0">
                <a:solidFill>
                  <a:srgbClr val="002060"/>
                </a:solidFill>
              </a:rPr>
              <a:t>(4)&lt;&lt;temp;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}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}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0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【例题描述】负进制数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修罗王藏身的时空的规则与魔法世界的规则不同，在这里使用的是负进制数。如果不了解负进制数，将寸步难行。负进制是这样的：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我们可以用这样的方式来表示一个十进制数：将每个阿拉伯数字乘以一个以该数字所处位置的（值减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）为指数，以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为底数的幂之和的形式。例如，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123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可表示为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这样的形式。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与之相似的，对二进制数来说，也可表示成每个二进制数码乘以一个以该数字所处位置的（值－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）为指数，以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为底数的幂之和的形式。一般说来，任何一个正整数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或一个负整数－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都可以被选来作为一个数制系统的基数。如果是以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或－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为基数，则需要用到的数码为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，…，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。例如，当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R=7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时，所需用到的数码是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5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和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6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，这与其是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或－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无关。如果作为基数的数绝对值超过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，则为了表示这些数码，通常使用英文字母来表示那些大于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的数码。例如对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16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进制数来说，用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14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，用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F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表示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15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。在负进制数中是用－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作为基数，例如－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15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（＋进制）相当于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110001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（－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进制），并且它可以被表示为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的幂级数的和数：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110001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5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×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2)</a:t>
            </a:r>
            <a:r>
              <a:rPr lang="en-US" altLang="zh-CN" sz="24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endParaRPr lang="zh-CN" altLang="zh-CN" sz="24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设计一个程序，读入一个十进制数的基数和一个负进制数的基数，并将此十进制数转换为此负进制下的数：－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宋体"/>
              </a:rPr>
              <a:t>∈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{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，…，－</a:t>
            </a:r>
            <a:r>
              <a:rPr lang="en-US" altLang="zh-CN" sz="24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20} </a:t>
            </a:r>
            <a:endParaRPr lang="zh-CN" altLang="zh-CN" sz="2400" kern="100" dirty="0">
              <a:solidFill>
                <a:srgbClr val="002060"/>
              </a:solidFill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80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负进制数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const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char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nc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[20]={'0','1','2','3','4','5','6','7','8',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  '9','A','B','C','D','E','F','G','H','I','J'};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string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err="1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m, n, k, t, s;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&gt;&gt; m &gt;&gt; n)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= "";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s = m;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while(m != 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k = m % n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 = m / 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if(k &lt; 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k -= n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</a:t>
            </a:r>
            <a:r>
              <a:rPr lang="en-US" altLang="zh-CN" sz="28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++;      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m = 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ans.push_back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nc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[k]);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ans.length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()-1;i&gt;=0;i--)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&lt;&lt;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&lt;&lt; </a:t>
            </a:r>
            <a:r>
              <a:rPr lang="en-US" altLang="zh-CN" sz="28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90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例题描述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密码锁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叶妍霜等人被困在了魔法传送门之前，要想进入魔法传送门，必须解开密码锁，密码锁是一个不完整的算式，即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4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7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8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 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9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要在算式的括号内填上加号、减号或乘号，使计算式成立，算式中不考虑运算符*的优先级，即总是从左向右运算。其中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从键盘输入，编程输出所有的可能，需要注意的是，不允许使用过多的嵌套循环破解。</a:t>
            </a:r>
          </a:p>
        </p:txBody>
      </p:sp>
    </p:spTree>
    <p:extLst>
      <p:ext uri="{BB962C8B-B14F-4D97-AF65-F5344CB8AC3E}">
        <p14:creationId xmlns:p14="http://schemas.microsoft.com/office/powerpoint/2010/main" val="29628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9799" y="23793"/>
            <a:ext cx="8120064" cy="1080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char a[9];//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存储八位的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进制数，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a[0]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为终止标记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i,j,N,s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char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fuhao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[3]={'+','-','*'};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bool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f=0;//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是否有解的标记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memset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(a,0,sizeof(a));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while(a[0]!=1)//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当最高位为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时</a:t>
            </a: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，该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三进制数均为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</a:t>
            </a: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，结束 </a:t>
            </a:r>
            <a:endParaRPr lang="zh-CN" altLang="en-US" sz="24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for(i=1;i&lt;=8;i++)//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代入八个运算符，运算符由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a[i]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决定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if(a[i]==0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</a:t>
            </a: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s+=i+1;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else if(a[i]==1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</a:t>
            </a: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s-=i+1;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else if(a[i]==2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</a:t>
            </a:r>
            <a:r>
              <a:rPr lang="zh-CN" altLang="en-US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s*=i+1;            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 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if(s==N)//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如相等，则打印结果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f=1;//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标记为有解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for(i=1;i&lt;=8;i++)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fuhao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[a[i]]&lt;&lt;i+1;         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&lt;&lt;'='&lt;&lt;N&lt;&lt;</a:t>
            </a:r>
            <a:r>
              <a:rPr lang="en-US" altLang="zh-CN" sz="24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 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a[8]++;//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最后一位数累加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j=8;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while(a[j]==3)//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循环进位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a[j]=0;//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本位设为零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a[j-1]++;//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上一位加一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j--;     //</a:t>
            </a: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指针指到上一位        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391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【例题描述】数列问题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叶妍霜等人打开了密码锁，但是魔法传送门需要按一种特殊的数列摆放魔法石才能运作。即给定一个正整数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K(3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15)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，把所有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的方幂及所有有限个互不相等的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的方幂之和构成一个递增的序列，例如，当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时，这个序列是：</a:t>
            </a:r>
          </a:p>
          <a:p>
            <a:pPr indent="276225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，…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该序列实际上就是：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＋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en-US" altLang="zh-CN" sz="3200" kern="100" baseline="300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，…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请你求出这个序列的第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项（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1000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）的值（用十进制表示）。</a:t>
            </a:r>
          </a:p>
          <a:p>
            <a:pPr indent="276225" algn="just">
              <a:spcAft>
                <a:spcPts val="0"/>
              </a:spcAft>
            </a:pP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例如对于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K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3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100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，正确答案应该是</a:t>
            </a:r>
            <a:r>
              <a:rPr lang="en-US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981</a:t>
            </a:r>
            <a:r>
              <a:rPr lang="zh-CN" altLang="zh-CN" sz="3200" kern="100" dirty="0">
                <a:solidFill>
                  <a:srgbClr val="002060"/>
                </a:solidFill>
                <a:latin typeface="Calibri"/>
                <a:ea typeface="宋体"/>
                <a:cs typeface="Times New Roman"/>
              </a:rPr>
              <a:t>。</a:t>
            </a:r>
            <a:endParaRPr lang="zh-CN" altLang="zh-CN" sz="3200" kern="100" dirty="0">
              <a:solidFill>
                <a:srgbClr val="002060"/>
              </a:solidFill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0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n,i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=-1,j,k,ans=0;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&gt;&gt;k&gt;&gt;n;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do//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将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n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转为二进制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i=i+1;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a[i]=n%2;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n=n/2;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}while(!(n==0));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for(j=0;j&lt;=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i;j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++)//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累加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if(a[j]==1)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pow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k,j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31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题目描述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麦森数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魔法传送门需要确定传送的距离，距离是一个麦森数，即形如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的素数，这时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也一定是个素数，反过来不一定，即如果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是个素数，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不一定也是素数。到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1998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年底，人们已找到了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37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个麦森数。最大的一个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3021377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，它有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909526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位。麦森数有许多重要应用，它与完全数密切相关。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任务：从文件中输入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（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＜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＜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3100000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），计算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的位数和最后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位数字（用十进制高精度表示）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输入格式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文件中只包含一个整数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【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输出格式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】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第一行是十进制高精度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2p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的位数。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第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2~11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行是该数的最后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位数字，每行输出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位，共输出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10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行，不足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500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位时高位补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</a:t>
            </a:r>
            <a:r>
              <a:rPr lang="zh-CN" altLang="en-US" sz="3200" kern="100" dirty="0" smtClean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）</a:t>
            </a:r>
            <a:endParaRPr lang="zh-CN" altLang="en-US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3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麦森数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#include&lt;bits/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stdc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++.h&gt;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#define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500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#define Base 10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using namespace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std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struct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a[Maxn+1],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void clear()//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结构体内定义函数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memset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(a,0,sizeof(a));//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元素初始为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0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void out()//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结构体内定义函数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i=1; i&lt;=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i++)//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输出所有元素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(a[i]);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ans,T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p;</a:t>
            </a:r>
          </a:p>
        </p:txBody>
      </p:sp>
    </p:spTree>
    <p:extLst>
      <p:ext uri="{BB962C8B-B14F-4D97-AF65-F5344CB8AC3E}">
        <p14:creationId xmlns:p14="http://schemas.microsoft.com/office/powerpoint/2010/main" val="28043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mul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a,hugeint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b)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ans.clear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调用结构体内的函数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i&gt;=Maxn-b.len+1 &amp;&amp; i&gt;0; 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j=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j&gt;=Maxn-a.len+1 &amp;&amp;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i+j-Maxn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&gt;0; j--)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i+j-Maxn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]+=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[j]*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b.a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i&gt;=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-(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a.len+b.len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 &amp;&amp; i&gt;=0; 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[i-1]+=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[i]/Base;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[i]%=Base;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while(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[i]==0)  i++;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=Maxn-i+1;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return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37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3647" y="660847"/>
            <a:ext cx="6696744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输入十进制以二进制显示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&lt;bits/</a:t>
            </a:r>
            <a:r>
              <a:rPr lang="en-US" altLang="zh-CN" sz="3200" dirty="0" err="1">
                <a:solidFill>
                  <a:srgbClr val="002060"/>
                </a:solidFill>
              </a:rPr>
              <a:t>stdc</a:t>
            </a:r>
            <a:r>
              <a:rPr lang="en-US" altLang="zh-CN" sz="3200" dirty="0">
                <a:solidFill>
                  <a:srgbClr val="002060"/>
                </a:solidFill>
              </a:rPr>
              <a:t>++.h&gt;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err="1">
                <a:solidFill>
                  <a:srgbClr val="002060"/>
                </a:solidFill>
              </a:rPr>
              <a:t>m,number,s</a:t>
            </a:r>
            <a:r>
              <a:rPr lang="en-US" altLang="zh-CN" sz="3200" dirty="0">
                <a:solidFill>
                  <a:srgbClr val="002060"/>
                </a:solidFill>
              </a:rPr>
              <a:t>[32];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&gt;&gt;number;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i=1;i&lt;=32;i++)  //32</a:t>
            </a:r>
            <a:r>
              <a:rPr lang="zh-CN" altLang="en-US" sz="3200" dirty="0">
                <a:solidFill>
                  <a:srgbClr val="002060"/>
                </a:solidFill>
              </a:rPr>
              <a:t>位的编译器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>
                <a:solidFill>
                  <a:srgbClr val="002060"/>
                </a:solidFill>
              </a:rPr>
              <a:t>s[i-1]=number&gt;&gt;(i-1)&amp;1;//</a:t>
            </a:r>
            <a:r>
              <a:rPr lang="zh-CN" altLang="en-US" sz="3200" dirty="0">
                <a:solidFill>
                  <a:srgbClr val="002060"/>
                </a:solidFill>
              </a:rPr>
              <a:t>将每一位移到最右端与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进行与运算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>
                <a:solidFill>
                  <a:srgbClr val="002060"/>
                </a:solidFill>
              </a:rPr>
              <a:t>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i=31;i&gt;=0;i--)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&lt;&lt;s[i]&lt;&lt;' ';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8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sub(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hugeint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a)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]--;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for(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i=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 i&gt;=1; i--)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if(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[i]&lt;0)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[i-1]--;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[i]+=10;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}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else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    return a;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  <a:p>
            <a:pPr indent="266700" algn="just">
              <a:spcAft>
                <a:spcPts val="0"/>
              </a:spcAft>
            </a:pPr>
            <a:endParaRPr lang="en-US" altLang="zh-CN" sz="3200" kern="100" dirty="0">
              <a:solidFill>
                <a:srgbClr val="002060"/>
              </a:solidFill>
              <a:latin typeface="Times New Roman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void s(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x)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if((1&lt;&lt;x)&gt;p) return 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if(p&amp;(1&lt;&lt;x))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mul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ans,T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T=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mul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(T,T);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s(x+1);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807"/>
            <a:ext cx="812006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main()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{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cin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&gt;&gt;p;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cout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int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(p*(log(2)/log(10)))+1&lt;&lt;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endl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]=1;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T.len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=1;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T.a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[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Maxn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]=2;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s(0);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=sub(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);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 err="1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ans.out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();//</a:t>
            </a: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调用结构体内的函数 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  </a:t>
            </a: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return 0;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200" kern="100" dirty="0">
                <a:solidFill>
                  <a:srgbClr val="002060"/>
                </a:solidFill>
                <a:latin typeface="Times New Roman"/>
                <a:ea typeface="宋体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5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" y="-36333"/>
            <a:ext cx="8120061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输入二进制以十进制显示 </a:t>
            </a:r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show10(char *c)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err="1">
                <a:solidFill>
                  <a:srgbClr val="002060"/>
                </a:solidFill>
              </a:rPr>
              <a:t>num</a:t>
            </a:r>
            <a:r>
              <a:rPr lang="en-US" altLang="zh-CN" sz="3200" dirty="0">
                <a:solidFill>
                  <a:srgbClr val="002060"/>
                </a:solidFill>
              </a:rPr>
              <a:t>=0; 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i=0;i&lt;=31;i++)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 </a:t>
            </a:r>
            <a:r>
              <a:rPr lang="en-US" altLang="zh-CN" sz="3200" dirty="0" err="1">
                <a:solidFill>
                  <a:srgbClr val="002060"/>
                </a:solidFill>
              </a:rPr>
              <a:t>num</a:t>
            </a:r>
            <a:r>
              <a:rPr lang="en-US" altLang="zh-CN" sz="3200" dirty="0">
                <a:solidFill>
                  <a:srgbClr val="002060"/>
                </a:solidFill>
              </a:rPr>
              <a:t>=(</a:t>
            </a:r>
            <a:r>
              <a:rPr lang="en-US" altLang="zh-CN" sz="3200" dirty="0" err="1">
                <a:solidFill>
                  <a:srgbClr val="002060"/>
                </a:solidFill>
              </a:rPr>
              <a:t>num</a:t>
            </a:r>
            <a:r>
              <a:rPr lang="en-US" altLang="zh-CN" sz="3200" dirty="0">
                <a:solidFill>
                  <a:srgbClr val="002060"/>
                </a:solidFill>
              </a:rPr>
              <a:t>&lt;&lt;1)+c[i];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</a:t>
            </a:r>
            <a:r>
              <a:rPr lang="en-US" altLang="zh-CN" sz="3200" dirty="0" err="1">
                <a:solidFill>
                  <a:srgbClr val="002060"/>
                </a:solidFill>
              </a:rPr>
              <a:t>num</a:t>
            </a:r>
            <a:r>
              <a:rPr lang="en-US" altLang="zh-CN" sz="3200" dirty="0">
                <a:solidFill>
                  <a:srgbClr val="002060"/>
                </a:solidFill>
              </a:rPr>
              <a:t>;    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x;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char c[32];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i=0;i&lt;=31;i++)//</a:t>
            </a:r>
            <a:r>
              <a:rPr lang="zh-CN" altLang="en-US" sz="3200" dirty="0">
                <a:solidFill>
                  <a:srgbClr val="002060"/>
                </a:solidFill>
              </a:rPr>
              <a:t>以字符形式输入</a:t>
            </a:r>
            <a:r>
              <a:rPr lang="en-US" altLang="zh-CN" sz="3200" dirty="0">
                <a:solidFill>
                  <a:srgbClr val="002060"/>
                </a:solidFill>
              </a:rPr>
              <a:t>32</a:t>
            </a:r>
            <a:r>
              <a:rPr lang="zh-CN" altLang="en-US" sz="3200" dirty="0">
                <a:solidFill>
                  <a:srgbClr val="002060"/>
                </a:solidFill>
              </a:rPr>
              <a:t>位的二进制数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   </a:t>
            </a:r>
            <a:r>
              <a:rPr lang="en-US" altLang="zh-CN" sz="3200" dirty="0" err="1">
                <a:solidFill>
                  <a:srgbClr val="002060"/>
                </a:solidFill>
              </a:rPr>
              <a:t>cin</a:t>
            </a:r>
            <a:r>
              <a:rPr lang="en-US" altLang="zh-CN" sz="3200" dirty="0">
                <a:solidFill>
                  <a:srgbClr val="002060"/>
                </a:solidFill>
              </a:rPr>
              <a:t>&gt;&gt;c[i];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for(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i=0;i&lt;=31;i++)//</a:t>
            </a:r>
            <a:r>
              <a:rPr lang="zh-CN" altLang="en-US" sz="3200" dirty="0">
                <a:solidFill>
                  <a:srgbClr val="002060"/>
                </a:solidFill>
              </a:rPr>
              <a:t>字符转换为数字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   </a:t>
            </a:r>
            <a:r>
              <a:rPr lang="en-US" altLang="zh-CN" sz="3200" dirty="0">
                <a:solidFill>
                  <a:srgbClr val="002060"/>
                </a:solidFill>
              </a:rPr>
              <a:t>c[i]=c[i]-'0';    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&lt;&lt;show10(c)&lt;&lt;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  <a:endParaRPr lang="en-US" altLang="zh-C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7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3558</TotalTime>
  <Words>9371</Words>
  <Application>Microsoft Office PowerPoint</Application>
  <PresentationFormat>B4 (ISO)纸张(250x353 毫米)</PresentationFormat>
  <Paragraphs>1135</Paragraphs>
  <Slides>81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2" baseType="lpstr">
      <vt:lpstr>Winter</vt:lpstr>
      <vt:lpstr>PowerPoint 演示文稿</vt:lpstr>
      <vt:lpstr>指针概念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进制转换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106</cp:revision>
  <dcterms:created xsi:type="dcterms:W3CDTF">2016-09-06T00:03:00Z</dcterms:created>
  <dcterms:modified xsi:type="dcterms:W3CDTF">2018-09-03T08:16:46Z</dcterms:modified>
</cp:coreProperties>
</file>